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3"/>
  </p:sldMasterIdLst>
  <p:notesMasterIdLst>
    <p:notesMasterId r:id="rId11"/>
  </p:notesMasterIdLst>
  <p:sldIdLst>
    <p:sldId id="256" r:id="rId4"/>
    <p:sldId id="271" r:id="rId5"/>
    <p:sldId id="268" r:id="rId6"/>
    <p:sldId id="263" r:id="rId7"/>
    <p:sldId id="261" r:id="rId8"/>
    <p:sldId id="262" r:id="rId9"/>
    <p:sldId id="270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32C2AF4A-9994-20D0-AEE5-231E15E1EFA5}" name="Eeva Käärmekallio" initials="EK" userId="S::eeva.kaarmekallio@savonia.fi::7a2bba9e-eb9c-4ef8-b694-7ac1c9724cd8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FB1C9"/>
    <a:srgbClr val="950600"/>
    <a:srgbClr val="233D60"/>
    <a:srgbClr val="156082"/>
    <a:srgbClr val="EEEEEE"/>
    <a:srgbClr val="CBCBD2"/>
    <a:srgbClr val="B97200"/>
    <a:srgbClr val="4E003A"/>
    <a:srgbClr val="B0C2CB"/>
    <a:srgbClr val="FF4D4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3792" autoAdjust="0"/>
  </p:normalViewPr>
  <p:slideViewPr>
    <p:cSldViewPr snapToGrid="0">
      <p:cViewPr varScale="1">
        <p:scale>
          <a:sx n="62" d="100"/>
          <a:sy n="62" d="100"/>
        </p:scale>
        <p:origin x="804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viewProps" Target="viewProps.xml"/><Relationship Id="rId3" Type="http://schemas.openxmlformats.org/officeDocument/2006/relationships/slideMaster" Target="slideMasters/slideMaster1.xml"/><Relationship Id="rId7" Type="http://schemas.openxmlformats.org/officeDocument/2006/relationships/slide" Target="slides/slide4.xml"/><Relationship Id="rId12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microsoft.com/office/2018/10/relationships/authors" Target="authors.xml"/><Relationship Id="rId1" Type="http://schemas.openxmlformats.org/officeDocument/2006/relationships/customXml" Target="../customXml/item1.xml"/><Relationship Id="rId6" Type="http://schemas.openxmlformats.org/officeDocument/2006/relationships/slide" Target="slides/slide3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2.xml"/><Relationship Id="rId15" Type="http://schemas.openxmlformats.org/officeDocument/2006/relationships/tableStyles" Target="tableStyles.xml"/><Relationship Id="rId10" Type="http://schemas.openxmlformats.org/officeDocument/2006/relationships/slide" Target="slides/slide7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Ylätunnisteen paikkamerkki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AFCE042-E815-4869-8E0B-58EC319ACB2B}" type="datetimeFigureOut">
              <a:rPr lang="fi-FI" smtClean="0"/>
              <a:t>24.1.2025</a:t>
            </a:fld>
            <a:endParaRPr lang="fi-FI"/>
          </a:p>
        </p:txBody>
      </p:sp>
      <p:sp>
        <p:nvSpPr>
          <p:cNvPr id="4" name="Dian kuvan paikkamerkki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i-FI"/>
          </a:p>
        </p:txBody>
      </p:sp>
      <p:sp>
        <p:nvSpPr>
          <p:cNvPr id="5" name="Huomautusten paikkamerkki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83043EB-934C-4F83-910C-E7F4FD1235CD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45237425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83043EB-934C-4F83-910C-E7F4FD1235CD}" type="slidenum">
              <a:rPr lang="fi-FI" smtClean="0"/>
              <a:t>5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47844422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83043EB-934C-4F83-910C-E7F4FD1235CD}" type="slidenum">
              <a:rPr lang="fi-FI" smtClean="0"/>
              <a:t>6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90055653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1/24/2025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53878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1/24/2025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29054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1/24/2025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94456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1/24/2025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91384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1/24/2025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15245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1/24/2025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30920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1/24/2025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31723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1/24/2025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03125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1/24/2025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63889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1/24/2025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18414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1/24/2025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89582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846CE7D5-CF57-46EF-B807-FDD0502418D4}" type="datetimeFigureOut">
              <a:rPr lang="en-US" smtClean="0"/>
              <a:t>1/24/2025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09540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9" Type="http://schemas.openxmlformats.org/officeDocument/2006/relationships/image" Target="../media/image8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hyperlink" Target="http://www.tekstiiliensivuvirta.fi/" TargetMode="Externa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sv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hyperlink" Target="https://media.sitra.fi/app/uploads/2022/09/sitra-circular-innovation-and-ecodesign-in-the-textiles-sector.pdf" TargetMode="External"/><Relationship Id="rId3" Type="http://schemas.openxmlformats.org/officeDocument/2006/relationships/hyperlink" Target="https://hiilineutraalipohjoissavo.fi/ilmastotyo/ilmastotiekartta/" TargetMode="External"/><Relationship Id="rId7" Type="http://schemas.openxmlformats.org/officeDocument/2006/relationships/hyperlink" Target="https://fisunetwork.fi/tuki-fisu-kunnille/tiekartat/" TargetMode="External"/><Relationship Id="rId12" Type="http://schemas.openxmlformats.org/officeDocument/2006/relationships/image" Target="../media/image12.jpeg"/><Relationship Id="rId2" Type="http://schemas.openxmlformats.org/officeDocument/2006/relationships/hyperlink" Target="https://kiertotaloussuomi.fi/blogit/2023/06/27/kiertotalousratkaisuja-tulee-arvioida-tapauskohtaisesti/" TargetMode="External"/><Relationship Id="rId1" Type="http://schemas.openxmlformats.org/officeDocument/2006/relationships/slideLayout" Target="../slideLayouts/slideLayout4.xml"/><Relationship Id="rId6" Type="http://schemas.openxmlformats.org/officeDocument/2006/relationships/hyperlink" Target="https://kiertotaloussuomi.fi/taito-ja-tyokalut/kiertotalouden-tiekartat/" TargetMode="External"/><Relationship Id="rId11" Type="http://schemas.openxmlformats.org/officeDocument/2006/relationships/hyperlink" Target="https://environment.ec.europa.eu/document/download/74126c90-5cbf-46d0-ab6b-60878644b395_en?filename=COM_2022_141_1_EN_ACT_part1_v8.pdf" TargetMode="External"/><Relationship Id="rId5" Type="http://schemas.openxmlformats.org/officeDocument/2006/relationships/hyperlink" Target="https://www.stjm.fi/uutiset/suomen-tekstiili-muoti-ryn-nakemyksia-eun-uudesta-tekstiilistrategiasta/" TargetMode="External"/><Relationship Id="rId10" Type="http://schemas.openxmlformats.org/officeDocument/2006/relationships/hyperlink" Target="https://www.stjm.fi/wp-content/uploads/2022/05/Tekstiili-ja-muotialan-kasvun-paikat-raportti.pdf" TargetMode="External"/><Relationship Id="rId4" Type="http://schemas.openxmlformats.org/officeDocument/2006/relationships/hyperlink" Target="https://sio.fi/fi/blogi/sanoista-tekoihin-r-strategiat-suunnittelun-tueksi/" TargetMode="External"/><Relationship Id="rId9" Type="http://schemas.openxmlformats.org/officeDocument/2006/relationships/hyperlink" Target="https://www.stjm.fi/wp-content/uploads/2022/10/20221011_Teknisten_tekstiilien_nykytila_ja_kasvu-selvitys_FINAL.pdf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5487833"/>
            <a:ext cx="9144000" cy="432979"/>
          </a:xfrm>
        </p:spPr>
        <p:txBody>
          <a:bodyPr>
            <a:normAutofit fontScale="90000"/>
          </a:bodyPr>
          <a:lstStyle/>
          <a:p>
            <a:r>
              <a:rPr lang="en-US" sz="2800" b="1" dirty="0" err="1">
                <a:latin typeface="+mn-lt"/>
              </a:rPr>
              <a:t>Tekstiilialan</a:t>
            </a:r>
            <a:r>
              <a:rPr lang="en-US" sz="2800" b="1" dirty="0">
                <a:latin typeface="+mn-lt"/>
              </a:rPr>
              <a:t> </a:t>
            </a:r>
            <a:r>
              <a:rPr lang="en-US" sz="2800" b="1" dirty="0" err="1">
                <a:latin typeface="+mn-lt"/>
              </a:rPr>
              <a:t>yritysten</a:t>
            </a:r>
            <a:r>
              <a:rPr lang="en-US" sz="2800" b="1" dirty="0">
                <a:latin typeface="+mn-lt"/>
              </a:rPr>
              <a:t> </a:t>
            </a:r>
            <a:r>
              <a:rPr lang="en-US" sz="2800" b="1" dirty="0" err="1">
                <a:latin typeface="+mn-lt"/>
              </a:rPr>
              <a:t>tiekartta</a:t>
            </a:r>
            <a:r>
              <a:rPr lang="en-US" sz="2800" b="1" dirty="0">
                <a:latin typeface="+mn-lt"/>
              </a:rPr>
              <a:t> </a:t>
            </a:r>
            <a:r>
              <a:rPr lang="en-US" sz="2800" b="1" dirty="0" err="1">
                <a:latin typeface="+mn-lt"/>
              </a:rPr>
              <a:t>kiertotalouteen</a:t>
            </a:r>
            <a:r>
              <a:rPr lang="en-US" sz="2800" b="1" dirty="0">
                <a:latin typeface="+mn-lt"/>
              </a:rPr>
              <a:t> -</a:t>
            </a:r>
            <a:r>
              <a:rPr lang="en-US" sz="2800" b="1" dirty="0" err="1">
                <a:latin typeface="+mn-lt"/>
              </a:rPr>
              <a:t>työkalu</a:t>
            </a:r>
            <a:endParaRPr lang="en-US" sz="2800" b="1" dirty="0">
              <a:latin typeface="+mn-lt"/>
            </a:endParaRPr>
          </a:p>
        </p:txBody>
      </p:sp>
      <p:pic>
        <p:nvPicPr>
          <p:cNvPr id="5" name="Kuva 4" descr="Kuva, joka sisältää kohteen ompelu, ompelukone, ompelukoneen neula, sisä-&#10;&#10;Kuvaus luotu automaattisesti">
            <a:extLst>
              <a:ext uri="{FF2B5EF4-FFF2-40B4-BE49-F238E27FC236}">
                <a16:creationId xmlns:a16="http://schemas.microsoft.com/office/drawing/2014/main" id="{ED356103-2E0D-B5AD-C636-F742D1E6EDB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31480"/>
            <a:ext cx="12192000" cy="5326602"/>
          </a:xfrm>
          <a:prstGeom prst="rect">
            <a:avLst/>
          </a:prstGeom>
        </p:spPr>
      </p:pic>
      <p:pic>
        <p:nvPicPr>
          <p:cNvPr id="6" name="Kuva 5" descr="Kuva, joka sisältää kohteen teksti, Fontti, kuvakaappaus, Grafiikka&#10;&#10;Kuvaus luotu automaattisesti">
            <a:extLst>
              <a:ext uri="{FF2B5EF4-FFF2-40B4-BE49-F238E27FC236}">
                <a16:creationId xmlns:a16="http://schemas.microsoft.com/office/drawing/2014/main" id="{DBE71DEC-FD18-1CC8-40D7-F06AD85360D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066" y="5966334"/>
            <a:ext cx="1411029" cy="757419"/>
          </a:xfrm>
          <a:prstGeom prst="rect">
            <a:avLst/>
          </a:prstGeom>
        </p:spPr>
      </p:pic>
      <p:pic>
        <p:nvPicPr>
          <p:cNvPr id="7" name="Kuva 6" descr="Kuva, joka sisältää kohteen teksti, Fontti, Grafiikka, logo&#10;&#10;Kuvaus luotu automaattisesti">
            <a:extLst>
              <a:ext uri="{FF2B5EF4-FFF2-40B4-BE49-F238E27FC236}">
                <a16:creationId xmlns:a16="http://schemas.microsoft.com/office/drawing/2014/main" id="{16520A63-3C4C-7CC9-1F12-201915B146E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54833" y="5989583"/>
            <a:ext cx="1164795" cy="648921"/>
          </a:xfrm>
          <a:prstGeom prst="rect">
            <a:avLst/>
          </a:prstGeom>
        </p:spPr>
      </p:pic>
      <p:pic>
        <p:nvPicPr>
          <p:cNvPr id="8" name="Kuva 7" descr="Kuva, joka sisältää kohteen Fontti, Sähkönsininen, teksti, logo&#10;&#10;Kuvaus luotu automaattisesti">
            <a:extLst>
              <a:ext uri="{FF2B5EF4-FFF2-40B4-BE49-F238E27FC236}">
                <a16:creationId xmlns:a16="http://schemas.microsoft.com/office/drawing/2014/main" id="{E534A3E0-6547-A6DC-41BC-5BADC024838B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10909" y="6113523"/>
            <a:ext cx="1589306" cy="377604"/>
          </a:xfrm>
          <a:prstGeom prst="rect">
            <a:avLst/>
          </a:prstGeom>
        </p:spPr>
      </p:pic>
      <p:pic>
        <p:nvPicPr>
          <p:cNvPr id="9" name="Kuva 8" descr="Kuva, joka sisältää kohteen Fontti, Grafiikka, teksti, graafinen suunnittelu&#10;&#10;Kuvaus luotu automaattisesti">
            <a:extLst>
              <a:ext uri="{FF2B5EF4-FFF2-40B4-BE49-F238E27FC236}">
                <a16:creationId xmlns:a16="http://schemas.microsoft.com/office/drawing/2014/main" id="{1B4A5F8D-1151-514E-A6BA-9670F2A99E3E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71066" y="6044255"/>
            <a:ext cx="1526567" cy="535289"/>
          </a:xfrm>
          <a:prstGeom prst="rect">
            <a:avLst/>
          </a:prstGeom>
        </p:spPr>
      </p:pic>
      <p:pic>
        <p:nvPicPr>
          <p:cNvPr id="10" name="Kuva 9" descr="Kuva, joka sisältää kohteen musta, pimeys&#10;&#10;Kuvaus luotu automaattisesti">
            <a:extLst>
              <a:ext uri="{FF2B5EF4-FFF2-40B4-BE49-F238E27FC236}">
                <a16:creationId xmlns:a16="http://schemas.microsoft.com/office/drawing/2014/main" id="{7959D0A0-29FD-3F29-D6EE-22F835219728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93988" y="6177653"/>
            <a:ext cx="919623" cy="388142"/>
          </a:xfrm>
          <a:prstGeom prst="rect">
            <a:avLst/>
          </a:prstGeom>
        </p:spPr>
      </p:pic>
      <p:pic>
        <p:nvPicPr>
          <p:cNvPr id="11" name="Kuva 10" descr="Kuva, joka sisältää kohteen ympyrä, Fontti, logo&#10;&#10;Kuvaus luotu automaattisesti">
            <a:extLst>
              <a:ext uri="{FF2B5EF4-FFF2-40B4-BE49-F238E27FC236}">
                <a16:creationId xmlns:a16="http://schemas.microsoft.com/office/drawing/2014/main" id="{C7E0FBD2-91F2-1080-C9E0-88D6F61C6ECA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6888" y="6010346"/>
            <a:ext cx="648921" cy="648921"/>
          </a:xfrm>
          <a:prstGeom prst="rect">
            <a:avLst/>
          </a:prstGeom>
        </p:spPr>
      </p:pic>
      <p:pic>
        <p:nvPicPr>
          <p:cNvPr id="12" name="Kuva 11" descr="Kuva, joka sisältää kohteen teksti, Fontti, Grafiikka, logo&#10;&#10;Kuvaus luotu automaattisesti">
            <a:extLst>
              <a:ext uri="{FF2B5EF4-FFF2-40B4-BE49-F238E27FC236}">
                <a16:creationId xmlns:a16="http://schemas.microsoft.com/office/drawing/2014/main" id="{5631A1FD-746E-84F5-BEBC-D941DE454FF8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22227" y="6113523"/>
            <a:ext cx="1164795" cy="4329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85722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94079F96-FB1C-061A-E65F-271EE6A6FB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5655067" cy="1325563"/>
          </a:xfrm>
        </p:spPr>
        <p:txBody>
          <a:bodyPr>
            <a:normAutofit/>
          </a:bodyPr>
          <a:lstStyle/>
          <a:p>
            <a:r>
              <a:rPr lang="fi-FI" sz="3200" dirty="0"/>
              <a:t>Tekstiilialan yritysten kiertotalous - tiekarttatyökalu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2830975F-36D7-8E58-7C44-AAF5CC8DC949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 marL="0" indent="0" algn="l">
              <a:lnSpc>
                <a:spcPct val="160000"/>
              </a:lnSpc>
              <a:buNone/>
            </a:pPr>
            <a:r>
              <a:rPr lang="fi-FI" sz="1400" dirty="0"/>
              <a:t>Hei! Olet ladannut Tekstiilien sivuvirta-hankkeen Tekstiilialan yritysten kiertotalous –tiekarttatyökalun. Tämän työkalun tarkoituksena on ohjata tekstiilialan yritysten siirtymistä kiertotalouteen. Voit soveltaa työkalua haluamallasi tavalla – joko tehdä sen kerralla tai ottaa käyttöön pala kerrallaan. Tulet tutustumaan kiertotalouden R-strategioihin, tekstiilialalla vaikuttaviin EU-säädöksiin sekä kiertotaloustoimenpiteisiin, joita tekstiilialan yritykset voivat soveltaa.</a:t>
            </a:r>
          </a:p>
          <a:p>
            <a:pPr marL="0" indent="0" algn="l">
              <a:lnSpc>
                <a:spcPct val="160000"/>
              </a:lnSpc>
              <a:buNone/>
            </a:pPr>
            <a:endParaRPr lang="fi-FI" sz="1400" dirty="0"/>
          </a:p>
          <a:p>
            <a:pPr marL="0" indent="0">
              <a:lnSpc>
                <a:spcPct val="160000"/>
              </a:lnSpc>
              <a:buNone/>
            </a:pPr>
            <a:r>
              <a:rPr lang="fi-FI" sz="1400" dirty="0"/>
              <a:t>Miellyttäviä hetkiä kiertotalouden parissa!</a:t>
            </a:r>
          </a:p>
        </p:txBody>
      </p:sp>
      <p:sp>
        <p:nvSpPr>
          <p:cNvPr id="8" name="Tekstiruutu 7">
            <a:extLst>
              <a:ext uri="{FF2B5EF4-FFF2-40B4-BE49-F238E27FC236}">
                <a16:creationId xmlns:a16="http://schemas.microsoft.com/office/drawing/2014/main" id="{DCE71697-76C1-5B32-38AE-AAF94ABE73D3}"/>
              </a:ext>
            </a:extLst>
          </p:cNvPr>
          <p:cNvSpPr txBox="1"/>
          <p:nvPr/>
        </p:nvSpPr>
        <p:spPr>
          <a:xfrm>
            <a:off x="838200" y="6176963"/>
            <a:ext cx="5511229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i-FI" sz="1000" dirty="0"/>
              <a:t>Virallinen nimi: </a:t>
            </a:r>
            <a:r>
              <a:rPr lang="fi-FI" sz="1000" b="0" i="0" u="none" strike="noStrike" baseline="0" dirty="0">
                <a:solidFill>
                  <a:srgbClr val="000000"/>
                </a:solidFill>
              </a:rPr>
              <a:t>A90457 Tekstiilien sivuvirta - Alueelliset sivuvirta- ja poistotekstiilit Pohjois-Savossa, 1.4.2023-31.5.2025 </a:t>
            </a:r>
            <a:r>
              <a:rPr lang="fi-FI" sz="1000" b="0" i="0" u="none" strike="noStrike" baseline="0" dirty="0">
                <a:solidFill>
                  <a:srgbClr val="000000"/>
                </a:solidFill>
                <a:hlinkClick r:id="rId2"/>
              </a:rPr>
              <a:t>www.tekstiiliensivuvirta.fi</a:t>
            </a:r>
            <a:endParaRPr lang="fi-FI" sz="1000" dirty="0"/>
          </a:p>
        </p:txBody>
      </p:sp>
      <p:pic>
        <p:nvPicPr>
          <p:cNvPr id="14" name="Kuva 13" descr="Kuva, joka sisältää kohteen vaate, henkilö, sisä-, Ihmisen kasvot&#10;&#10;Kuvaus luotu automaattisesti">
            <a:extLst>
              <a:ext uri="{FF2B5EF4-FFF2-40B4-BE49-F238E27FC236}">
                <a16:creationId xmlns:a16="http://schemas.microsoft.com/office/drawing/2014/main" id="{FFF69E7F-C13F-79CC-CA6F-C86E758D47A0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764" r="25210"/>
          <a:stretch/>
        </p:blipFill>
        <p:spPr>
          <a:xfrm>
            <a:off x="7155504" y="0"/>
            <a:ext cx="503649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976879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Table 1">
            <a:extLst>
              <a:ext uri="{FF2B5EF4-FFF2-40B4-BE49-F238E27FC236}">
                <a16:creationId xmlns:a16="http://schemas.microsoft.com/office/drawing/2014/main" id="{3A821D53-70B2-795A-7E46-1C683E3CACD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80197841"/>
              </p:ext>
            </p:extLst>
          </p:nvPr>
        </p:nvGraphicFramePr>
        <p:xfrm>
          <a:off x="305546" y="4046992"/>
          <a:ext cx="11570524" cy="271902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52932">
                  <a:extLst>
                    <a:ext uri="{9D8B030D-6E8A-4147-A177-3AD203B41FA5}">
                      <a16:colId xmlns:a16="http://schemas.microsoft.com/office/drawing/2014/main" val="2849934041"/>
                    </a:ext>
                  </a:extLst>
                </a:gridCol>
                <a:gridCol w="1652932">
                  <a:extLst>
                    <a:ext uri="{9D8B030D-6E8A-4147-A177-3AD203B41FA5}">
                      <a16:colId xmlns:a16="http://schemas.microsoft.com/office/drawing/2014/main" val="3401938063"/>
                    </a:ext>
                  </a:extLst>
                </a:gridCol>
                <a:gridCol w="1652932">
                  <a:extLst>
                    <a:ext uri="{9D8B030D-6E8A-4147-A177-3AD203B41FA5}">
                      <a16:colId xmlns:a16="http://schemas.microsoft.com/office/drawing/2014/main" val="2457768865"/>
                    </a:ext>
                  </a:extLst>
                </a:gridCol>
                <a:gridCol w="1652932">
                  <a:extLst>
                    <a:ext uri="{9D8B030D-6E8A-4147-A177-3AD203B41FA5}">
                      <a16:colId xmlns:a16="http://schemas.microsoft.com/office/drawing/2014/main" val="1708131301"/>
                    </a:ext>
                  </a:extLst>
                </a:gridCol>
                <a:gridCol w="1652932">
                  <a:extLst>
                    <a:ext uri="{9D8B030D-6E8A-4147-A177-3AD203B41FA5}">
                      <a16:colId xmlns:a16="http://schemas.microsoft.com/office/drawing/2014/main" val="229797153"/>
                    </a:ext>
                  </a:extLst>
                </a:gridCol>
                <a:gridCol w="1652932">
                  <a:extLst>
                    <a:ext uri="{9D8B030D-6E8A-4147-A177-3AD203B41FA5}">
                      <a16:colId xmlns:a16="http://schemas.microsoft.com/office/drawing/2014/main" val="3484948551"/>
                    </a:ext>
                  </a:extLst>
                </a:gridCol>
                <a:gridCol w="1652932">
                  <a:extLst>
                    <a:ext uri="{9D8B030D-6E8A-4147-A177-3AD203B41FA5}">
                      <a16:colId xmlns:a16="http://schemas.microsoft.com/office/drawing/2014/main" val="4217240086"/>
                    </a:ext>
                  </a:extLst>
                </a:gridCol>
              </a:tblGrid>
              <a:tr h="454739">
                <a:tc>
                  <a:txBody>
                    <a:bodyPr/>
                    <a:lstStyle/>
                    <a:p>
                      <a:pPr lv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900" b="1" i="0" u="none" strike="noStrike" noProof="0" dirty="0" err="1">
                          <a:solidFill>
                            <a:srgbClr val="232323"/>
                          </a:solidFill>
                          <a:latin typeface="+mj-lt"/>
                        </a:rPr>
                        <a:t>Mikromuovipäästöt</a:t>
                      </a:r>
                      <a:endParaRPr lang="en-US" sz="900" b="1" i="0" u="none" strike="noStrike" noProof="0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anchor="ctr"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900" b="1" i="0" u="none" strike="noStrike" noProof="0" dirty="0" err="1">
                          <a:solidFill>
                            <a:srgbClr val="232323"/>
                          </a:solidFill>
                          <a:latin typeface="+mj-lt"/>
                        </a:rPr>
                        <a:t>Tekstiilien</a:t>
                      </a:r>
                      <a:r>
                        <a:rPr lang="en-US" sz="900" b="1" i="0" u="none" strike="noStrike" noProof="0" dirty="0">
                          <a:solidFill>
                            <a:srgbClr val="232323"/>
                          </a:solidFill>
                          <a:latin typeface="+mj-lt"/>
                        </a:rPr>
                        <a:t> </a:t>
                      </a:r>
                      <a:r>
                        <a:rPr lang="en-US" sz="900" b="1" i="0" u="none" strike="noStrike" noProof="0" dirty="0" err="1">
                          <a:solidFill>
                            <a:srgbClr val="232323"/>
                          </a:solidFill>
                          <a:latin typeface="+mj-lt"/>
                        </a:rPr>
                        <a:t>merkinnät</a:t>
                      </a:r>
                      <a:endParaRPr lang="en-US" sz="900" b="1" i="0" u="none" strike="noStrike" noProof="0" dirty="0">
                        <a:solidFill>
                          <a:srgbClr val="000000"/>
                        </a:solidFill>
                        <a:latin typeface="+mj-lt"/>
                      </a:endParaRPr>
                    </a:p>
                    <a:p>
                      <a:pPr lvl="0" algn="ctr">
                        <a:buNone/>
                      </a:pPr>
                      <a:r>
                        <a:rPr lang="en-US" sz="900" b="1" i="0" u="none" strike="noStrike" noProof="0" dirty="0" err="1">
                          <a:solidFill>
                            <a:srgbClr val="000000"/>
                          </a:solidFill>
                          <a:latin typeface="+mj-lt"/>
                        </a:rPr>
                        <a:t>voimassa</a:t>
                      </a:r>
                      <a:endParaRPr lang="en-US" sz="900" b="1" i="0" u="none" strike="noStrike" noProof="0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anchor="ctr"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900" b="1" i="0" u="none" strike="noStrike" noProof="0" dirty="0" err="1">
                          <a:solidFill>
                            <a:srgbClr val="232323"/>
                          </a:solidFill>
                          <a:latin typeface="+mj-lt"/>
                        </a:rPr>
                        <a:t>Myymättä</a:t>
                      </a:r>
                      <a:r>
                        <a:rPr lang="en-US" sz="900" b="1" i="0" u="none" strike="noStrike" noProof="0" dirty="0">
                          <a:solidFill>
                            <a:srgbClr val="232323"/>
                          </a:solidFill>
                          <a:latin typeface="+mj-lt"/>
                        </a:rPr>
                        <a:t> </a:t>
                      </a:r>
                      <a:r>
                        <a:rPr lang="en-US" sz="900" b="1" i="0" u="none" strike="noStrike" noProof="0" dirty="0" err="1">
                          <a:solidFill>
                            <a:srgbClr val="232323"/>
                          </a:solidFill>
                          <a:latin typeface="+mj-lt"/>
                        </a:rPr>
                        <a:t>jääneiden</a:t>
                      </a:r>
                      <a:r>
                        <a:rPr lang="en-US" sz="900" b="1" i="0" u="none" strike="noStrike" noProof="0" dirty="0">
                          <a:solidFill>
                            <a:srgbClr val="232323"/>
                          </a:solidFill>
                          <a:latin typeface="+mj-lt"/>
                        </a:rPr>
                        <a:t> </a:t>
                      </a:r>
                      <a:r>
                        <a:rPr lang="en-US" sz="900" b="1" i="0" u="none" strike="noStrike" noProof="0" dirty="0" err="1">
                          <a:solidFill>
                            <a:srgbClr val="232323"/>
                          </a:solidFill>
                          <a:latin typeface="+mj-lt"/>
                        </a:rPr>
                        <a:t>tuotteiden</a:t>
                      </a:r>
                      <a:r>
                        <a:rPr lang="en-US" sz="900" b="1" i="0" u="none" strike="noStrike" noProof="0" dirty="0">
                          <a:solidFill>
                            <a:srgbClr val="232323"/>
                          </a:solidFill>
                          <a:latin typeface="+mj-lt"/>
                        </a:rPr>
                        <a:t> </a:t>
                      </a:r>
                      <a:r>
                        <a:rPr lang="en-US" sz="900" b="1" i="0" u="none" strike="noStrike" noProof="0" dirty="0" err="1">
                          <a:solidFill>
                            <a:srgbClr val="232323"/>
                          </a:solidFill>
                          <a:latin typeface="+mj-lt"/>
                        </a:rPr>
                        <a:t>hävityskielto</a:t>
                      </a:r>
                      <a:endParaRPr lang="en-US" sz="900" b="1" i="0" u="none" strike="noStrike" noProof="0" dirty="0">
                        <a:solidFill>
                          <a:srgbClr val="232323"/>
                        </a:solidFill>
                        <a:latin typeface="+mj-lt"/>
                      </a:endParaRPr>
                    </a:p>
                  </a:txBody>
                  <a:tcPr anchor="ctr"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900" b="1" i="0" u="none" strike="noStrike" noProof="0" dirty="0" err="1">
                          <a:solidFill>
                            <a:srgbClr val="232323"/>
                          </a:solidFill>
                          <a:latin typeface="+mj-lt"/>
                        </a:rPr>
                        <a:t>Ekosuunnitteluvaatimukset</a:t>
                      </a:r>
                      <a:endParaRPr lang="en-US" sz="900" b="1" dirty="0">
                        <a:latin typeface="+mj-lt"/>
                      </a:endParaRPr>
                    </a:p>
                  </a:txBody>
                  <a:tcPr anchor="ctr"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900" b="1" i="0" u="none" strike="noStrike" noProof="0" dirty="0" err="1">
                          <a:solidFill>
                            <a:srgbClr val="232323"/>
                          </a:solidFill>
                          <a:latin typeface="+mj-lt"/>
                        </a:rPr>
                        <a:t>Ympäristöväittämät</a:t>
                      </a:r>
                      <a:endParaRPr lang="en-US" sz="900" b="1" dirty="0">
                        <a:latin typeface="+mj-lt"/>
                      </a:endParaRPr>
                    </a:p>
                  </a:txBody>
                  <a:tcPr anchor="ctr">
                    <a:solidFill>
                      <a:srgbClr val="8FB1C9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900" b="1" i="0" u="none" strike="noStrike" noProof="0" err="1">
                          <a:solidFill>
                            <a:srgbClr val="232323"/>
                          </a:solidFill>
                          <a:latin typeface="+mj-lt"/>
                        </a:rPr>
                        <a:t>Tekstiilien</a:t>
                      </a:r>
                      <a:r>
                        <a:rPr lang="en-US" sz="900" b="1" i="0" u="none" strike="noStrike" noProof="0">
                          <a:solidFill>
                            <a:srgbClr val="232323"/>
                          </a:solidFill>
                          <a:latin typeface="+mj-lt"/>
                        </a:rPr>
                        <a:t> </a:t>
                      </a:r>
                      <a:r>
                        <a:rPr lang="en-US" sz="900" b="1" i="0" u="none" strike="noStrike" noProof="0" err="1">
                          <a:solidFill>
                            <a:srgbClr val="232323"/>
                          </a:solidFill>
                          <a:latin typeface="+mj-lt"/>
                        </a:rPr>
                        <a:t>laajennettu</a:t>
                      </a:r>
                      <a:r>
                        <a:rPr lang="en-US" sz="900" b="1" i="0" u="none" strike="noStrike" noProof="0">
                          <a:solidFill>
                            <a:srgbClr val="232323"/>
                          </a:solidFill>
                          <a:latin typeface="+mj-lt"/>
                        </a:rPr>
                        <a:t> </a:t>
                      </a:r>
                      <a:r>
                        <a:rPr lang="en-US" sz="900" b="1" i="0" u="none" strike="noStrike" noProof="0" err="1">
                          <a:solidFill>
                            <a:srgbClr val="232323"/>
                          </a:solidFill>
                          <a:latin typeface="+mj-lt"/>
                        </a:rPr>
                        <a:t>tuottajavastuu</a:t>
                      </a:r>
                      <a:endParaRPr lang="en-US" sz="900" b="1" i="0" u="none" strike="noStrike" noProof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anchor="ctr">
                    <a:solidFill>
                      <a:srgbClr val="8FB1C9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900" b="1" i="0" u="none" strike="noStrike" noProof="0" err="1">
                          <a:solidFill>
                            <a:srgbClr val="232323"/>
                          </a:solidFill>
                          <a:latin typeface="+mj-lt"/>
                        </a:rPr>
                        <a:t>Digitaalinen</a:t>
                      </a:r>
                      <a:r>
                        <a:rPr lang="en-US" sz="900" b="1" i="0" u="none" strike="noStrike" noProof="0">
                          <a:solidFill>
                            <a:srgbClr val="232323"/>
                          </a:solidFill>
                          <a:latin typeface="+mj-lt"/>
                        </a:rPr>
                        <a:t> </a:t>
                      </a:r>
                      <a:r>
                        <a:rPr lang="en-US" sz="900" b="1" i="0" u="none" strike="noStrike" noProof="0" err="1">
                          <a:solidFill>
                            <a:srgbClr val="232323"/>
                          </a:solidFill>
                          <a:latin typeface="+mj-lt"/>
                        </a:rPr>
                        <a:t>tuotepassi</a:t>
                      </a:r>
                      <a:endParaRPr lang="en-US" sz="900" b="1" i="0" u="none" strike="noStrike" noProof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anchor="ctr">
                    <a:solidFill>
                      <a:srgbClr val="8FB1C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25623309"/>
                  </a:ext>
                </a:extLst>
              </a:tr>
              <a:tr h="389764">
                <a:tc>
                  <a:txBody>
                    <a:bodyPr/>
                    <a:lstStyle/>
                    <a:p>
                      <a:pPr lv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900" b="1" i="0" u="none" strike="noStrike" noProof="0" err="1">
                          <a:solidFill>
                            <a:srgbClr val="232323"/>
                          </a:solidFill>
                          <a:latin typeface="+mj-lt"/>
                        </a:rPr>
                        <a:t>Voimassa</a:t>
                      </a:r>
                      <a:endParaRPr lang="en-US" sz="900" b="1">
                        <a:latin typeface="+mj-lt"/>
                      </a:endParaRPr>
                    </a:p>
                  </a:txBody>
                  <a:tcPr anchor="ctr"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900" b="1" i="0" u="none" strike="noStrike" noProof="0" err="1">
                          <a:solidFill>
                            <a:srgbClr val="232323"/>
                          </a:solidFill>
                          <a:latin typeface="+mj-lt"/>
                        </a:rPr>
                        <a:t>Voimassa</a:t>
                      </a:r>
                      <a:endParaRPr lang="en-US" sz="900" b="1" i="0" u="none" strike="noStrike" noProof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anchor="ctr"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900" b="1" i="0" u="none" strike="noStrike" noProof="0" dirty="0" err="1">
                          <a:solidFill>
                            <a:srgbClr val="232323"/>
                          </a:solidFill>
                          <a:latin typeface="+mj-lt"/>
                        </a:rPr>
                        <a:t>Voimassa</a:t>
                      </a:r>
                      <a:r>
                        <a:rPr lang="en-US" sz="900" b="1" i="0" u="none" strike="noStrike" noProof="0" dirty="0">
                          <a:solidFill>
                            <a:srgbClr val="232323"/>
                          </a:solidFill>
                          <a:latin typeface="+mj-lt"/>
                        </a:rPr>
                        <a:t> 2024</a:t>
                      </a:r>
                      <a:endParaRPr lang="en-US" sz="900" b="1" dirty="0">
                        <a:latin typeface="+mj-lt"/>
                      </a:endParaRPr>
                    </a:p>
                  </a:txBody>
                  <a:tcPr anchor="ctr"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900" b="1" i="0" u="none" strike="noStrike" noProof="0" dirty="0" err="1">
                          <a:solidFill>
                            <a:srgbClr val="232323"/>
                          </a:solidFill>
                          <a:latin typeface="+mj-lt"/>
                        </a:rPr>
                        <a:t>Voimassa</a:t>
                      </a:r>
                      <a:r>
                        <a:rPr lang="en-US" sz="900" b="1" i="0" u="none" strike="noStrike" noProof="0" dirty="0">
                          <a:solidFill>
                            <a:srgbClr val="232323"/>
                          </a:solidFill>
                          <a:latin typeface="+mj-lt"/>
                        </a:rPr>
                        <a:t> 2024</a:t>
                      </a:r>
                      <a:endParaRPr lang="en-US" sz="900" b="1" dirty="0">
                        <a:latin typeface="+mj-lt"/>
                      </a:endParaRPr>
                    </a:p>
                  </a:txBody>
                  <a:tcPr anchor="ctr"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900" b="1" i="0" u="none" strike="noStrike" noProof="0" err="1">
                          <a:solidFill>
                            <a:srgbClr val="232323"/>
                          </a:solidFill>
                          <a:latin typeface="+mj-lt"/>
                        </a:rPr>
                        <a:t>Ennen</a:t>
                      </a:r>
                      <a:r>
                        <a:rPr lang="en-US" sz="900" b="1" i="0" u="none" strike="noStrike" noProof="0">
                          <a:solidFill>
                            <a:srgbClr val="232323"/>
                          </a:solidFill>
                          <a:latin typeface="+mj-lt"/>
                        </a:rPr>
                        <a:t> 2030</a:t>
                      </a:r>
                      <a:endParaRPr lang="en-US" sz="900" b="1">
                        <a:latin typeface="+mj-lt"/>
                      </a:endParaRPr>
                    </a:p>
                  </a:txBody>
                  <a:tcPr anchor="ctr">
                    <a:solidFill>
                      <a:srgbClr val="8FB1C9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900" b="1" i="0" u="none" strike="noStrike" noProof="0" dirty="0" err="1">
                          <a:solidFill>
                            <a:srgbClr val="232323"/>
                          </a:solidFill>
                          <a:latin typeface="+mj-lt"/>
                        </a:rPr>
                        <a:t>Aikaisintaan</a:t>
                      </a:r>
                      <a:r>
                        <a:rPr lang="en-US" sz="900" b="1" i="0" u="none" strike="noStrike" noProof="0" dirty="0">
                          <a:solidFill>
                            <a:srgbClr val="232323"/>
                          </a:solidFill>
                          <a:latin typeface="+mj-lt"/>
                        </a:rPr>
                        <a:t> 2027</a:t>
                      </a:r>
                      <a:endParaRPr lang="en-US" sz="900" b="1" i="0" u="none" strike="noStrike" noProof="0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anchor="ctr">
                    <a:solidFill>
                      <a:srgbClr val="8FB1C9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900" b="1" err="1">
                          <a:latin typeface="+mj-lt"/>
                        </a:rPr>
                        <a:t>Tulossa</a:t>
                      </a:r>
                      <a:r>
                        <a:rPr lang="en-US" sz="900" b="1">
                          <a:latin typeface="+mj-lt"/>
                        </a:rPr>
                        <a:t> </a:t>
                      </a:r>
                      <a:r>
                        <a:rPr lang="en-US" sz="900" b="1" err="1">
                          <a:latin typeface="+mj-lt"/>
                        </a:rPr>
                        <a:t>viimeistään</a:t>
                      </a:r>
                      <a:r>
                        <a:rPr lang="en-US" sz="900" b="1">
                          <a:latin typeface="+mj-lt"/>
                        </a:rPr>
                        <a:t> 2030</a:t>
                      </a:r>
                    </a:p>
                  </a:txBody>
                  <a:tcPr anchor="ctr">
                    <a:solidFill>
                      <a:srgbClr val="8FB1C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8089037"/>
                  </a:ext>
                </a:extLst>
              </a:tr>
              <a:tr h="1632596"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fi-FI" sz="900" dirty="0">
                          <a:latin typeface="+mj-lt"/>
                        </a:rPr>
                        <a:t>EU:n muovituotteiden ympäristövaikutuksia koskevan direktiivin mukaiset tuotekiellot ja merkintävaatimukset, jotka tulivat voimaan elokuussa 2021. </a:t>
                      </a:r>
                      <a:endParaRPr lang="en-US" sz="900" dirty="0">
                        <a:latin typeface="+mj-lt"/>
                      </a:endParaRPr>
                    </a:p>
                  </a:txBody>
                  <a:tcPr anchor="ctr"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fi-FI" sz="900">
                          <a:latin typeface="+mj-lt"/>
                        </a:rPr>
                        <a:t>Tekstiilien merkinnät kertovat tekstiilituotteiden ominaisuuksista, kuten kuitusisällöstä, hoito-ohjeista ja valmistajan tiedoista. EU:n tekstiilimerkintäasetus (N:o 1007/2011) määrittelee nämä vaatimukset, mutta se ei vielä tunnista uusia bio- ja kierrätyspohjaisia tekstiilikuituja, mikä on hidastanut innovaatioiden markkinoille tuloa. </a:t>
                      </a:r>
                      <a:endParaRPr lang="en-US" sz="900">
                        <a:latin typeface="+mj-lt"/>
                      </a:endParaRPr>
                    </a:p>
                  </a:txBody>
                  <a:tcPr anchor="ctr"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fi-FI" sz="900" dirty="0">
                          <a:latin typeface="+mj-lt"/>
                        </a:rPr>
                        <a:t>Myymättä jääneitä ja palautettuja tekstiilituotteita ei saa hävittää, eikä tekstiilijätettä saa viedä EU:n ulkopuolelle.</a:t>
                      </a:r>
                      <a:endParaRPr lang="en-US" sz="900" dirty="0">
                        <a:latin typeface="+mj-lt"/>
                      </a:endParaRPr>
                    </a:p>
                  </a:txBody>
                  <a:tcPr anchor="ctr"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fi-FI" sz="900" dirty="0">
                          <a:latin typeface="+mj-lt"/>
                        </a:rPr>
                        <a:t>Ekosuunnitteluvaatimukset varmistavat, että tekstiilituotteet ovat pitkäikäisiä, korjattavia, uudelleenkäytettäviä ja kierrätettäviä. Vaatimukset voivat sisältää myös kierrätyskuitujen käytön velvoitteita.</a:t>
                      </a:r>
                      <a:endParaRPr lang="en-US" sz="900" dirty="0">
                        <a:latin typeface="+mj-lt"/>
                      </a:endParaRPr>
                    </a:p>
                  </a:txBody>
                  <a:tcPr anchor="ctr"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900" err="1">
                          <a:latin typeface="+mj-lt"/>
                        </a:rPr>
                        <a:t>Vihreiden</a:t>
                      </a:r>
                      <a:r>
                        <a:rPr lang="en-US" sz="900">
                          <a:latin typeface="+mj-lt"/>
                        </a:rPr>
                        <a:t> </a:t>
                      </a:r>
                      <a:r>
                        <a:rPr lang="en-US" sz="900" err="1">
                          <a:latin typeface="+mj-lt"/>
                        </a:rPr>
                        <a:t>väittämien</a:t>
                      </a:r>
                      <a:r>
                        <a:rPr lang="en-US" sz="900">
                          <a:latin typeface="+mj-lt"/>
                        </a:rPr>
                        <a:t> </a:t>
                      </a:r>
                      <a:r>
                        <a:rPr lang="en-US" sz="900" err="1">
                          <a:latin typeface="+mj-lt"/>
                        </a:rPr>
                        <a:t>yhdenmukaistaminen</a:t>
                      </a:r>
                      <a:r>
                        <a:rPr lang="en-US" sz="900">
                          <a:latin typeface="+mj-lt"/>
                        </a:rPr>
                        <a:t> ja </a:t>
                      </a:r>
                      <a:r>
                        <a:rPr lang="en-US" sz="900" err="1">
                          <a:latin typeface="+mj-lt"/>
                        </a:rPr>
                        <a:t>oikeellisuuteen</a:t>
                      </a:r>
                      <a:r>
                        <a:rPr lang="en-US" sz="900">
                          <a:latin typeface="+mj-lt"/>
                        </a:rPr>
                        <a:t> </a:t>
                      </a:r>
                      <a:r>
                        <a:rPr lang="en-US" sz="900" err="1">
                          <a:latin typeface="+mj-lt"/>
                        </a:rPr>
                        <a:t>keskittyminen</a:t>
                      </a:r>
                      <a:r>
                        <a:rPr lang="en-US" sz="900">
                          <a:latin typeface="+mj-lt"/>
                        </a:rPr>
                        <a:t>. </a:t>
                      </a:r>
                      <a:r>
                        <a:rPr lang="en-US" sz="900" err="1">
                          <a:latin typeface="+mj-lt"/>
                        </a:rPr>
                        <a:t>Tavoite</a:t>
                      </a:r>
                      <a:r>
                        <a:rPr lang="en-US" sz="900">
                          <a:latin typeface="+mj-lt"/>
                        </a:rPr>
                        <a:t>: </a:t>
                      </a:r>
                      <a:r>
                        <a:rPr lang="en-US" sz="900" err="1">
                          <a:latin typeface="+mj-lt"/>
                        </a:rPr>
                        <a:t>maksuttomat</a:t>
                      </a:r>
                      <a:r>
                        <a:rPr lang="en-US" sz="900">
                          <a:latin typeface="+mj-lt"/>
                        </a:rPr>
                        <a:t> </a:t>
                      </a:r>
                      <a:r>
                        <a:rPr lang="en-US" sz="900" err="1">
                          <a:latin typeface="+mj-lt"/>
                        </a:rPr>
                        <a:t>sertifikaatit</a:t>
                      </a:r>
                      <a:r>
                        <a:rPr lang="en-US" sz="900">
                          <a:latin typeface="+mj-lt"/>
                        </a:rPr>
                        <a:t>.</a:t>
                      </a:r>
                    </a:p>
                  </a:txBody>
                  <a:tcPr anchor="ctr">
                    <a:solidFill>
                      <a:srgbClr val="8FB1C9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fi-FI" sz="900" b="0" i="0" kern="120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Tekstiilien tuottajavastuu on järjestelmä, jossa tekstiilituotteiden valmistajat, maahantuojat ja jakelijat ovat vastuussa tuotteidensa jätehuollosta, erilliskeräyksestä, lajittelusta ja kierrätyksestä aiheutuvista kustannuksista.</a:t>
                      </a:r>
                      <a:endParaRPr lang="en-US" sz="900">
                        <a:latin typeface="+mj-lt"/>
                      </a:endParaRPr>
                    </a:p>
                  </a:txBody>
                  <a:tcPr anchor="ctr">
                    <a:solidFill>
                      <a:srgbClr val="8FB1C9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fi-FI" sz="900" dirty="0">
                          <a:latin typeface="+mj-lt"/>
                        </a:rPr>
                        <a:t>Digitaalinen tuotepassi sisältää tuotteeseen liittyviä tietoja, kuten korjaamiseen, kierrätykseen ja materiaalien alkuperään liittyvät tiedot.</a:t>
                      </a:r>
                      <a:endParaRPr lang="en-US" sz="900" dirty="0">
                        <a:latin typeface="+mj-lt"/>
                      </a:endParaRPr>
                    </a:p>
                  </a:txBody>
                  <a:tcPr anchor="ctr">
                    <a:solidFill>
                      <a:srgbClr val="8FB1C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99618969"/>
                  </a:ext>
                </a:extLst>
              </a:tr>
            </a:tbl>
          </a:graphicData>
        </a:graphic>
      </p:graphicFrame>
      <p:graphicFrame>
        <p:nvGraphicFramePr>
          <p:cNvPr id="6" name="Taulukko 17">
            <a:extLst>
              <a:ext uri="{FF2B5EF4-FFF2-40B4-BE49-F238E27FC236}">
                <a16:creationId xmlns:a16="http://schemas.microsoft.com/office/drawing/2014/main" id="{6AEADDD0-E18E-FDF2-D771-A720FB44465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71271194"/>
              </p:ext>
            </p:extLst>
          </p:nvPr>
        </p:nvGraphicFramePr>
        <p:xfrm>
          <a:off x="310737" y="791111"/>
          <a:ext cx="11570526" cy="31089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85614">
                  <a:extLst>
                    <a:ext uri="{9D8B030D-6E8A-4147-A177-3AD203B41FA5}">
                      <a16:colId xmlns:a16="http://schemas.microsoft.com/office/drawing/2014/main" val="1141208425"/>
                    </a:ext>
                  </a:extLst>
                </a:gridCol>
                <a:gridCol w="1285614">
                  <a:extLst>
                    <a:ext uri="{9D8B030D-6E8A-4147-A177-3AD203B41FA5}">
                      <a16:colId xmlns:a16="http://schemas.microsoft.com/office/drawing/2014/main" val="2278585653"/>
                    </a:ext>
                  </a:extLst>
                </a:gridCol>
                <a:gridCol w="1285614">
                  <a:extLst>
                    <a:ext uri="{9D8B030D-6E8A-4147-A177-3AD203B41FA5}">
                      <a16:colId xmlns:a16="http://schemas.microsoft.com/office/drawing/2014/main" val="886446836"/>
                    </a:ext>
                  </a:extLst>
                </a:gridCol>
                <a:gridCol w="1285614">
                  <a:extLst>
                    <a:ext uri="{9D8B030D-6E8A-4147-A177-3AD203B41FA5}">
                      <a16:colId xmlns:a16="http://schemas.microsoft.com/office/drawing/2014/main" val="3988383372"/>
                    </a:ext>
                  </a:extLst>
                </a:gridCol>
                <a:gridCol w="1285614">
                  <a:extLst>
                    <a:ext uri="{9D8B030D-6E8A-4147-A177-3AD203B41FA5}">
                      <a16:colId xmlns:a16="http://schemas.microsoft.com/office/drawing/2014/main" val="2359796280"/>
                    </a:ext>
                  </a:extLst>
                </a:gridCol>
                <a:gridCol w="1285614">
                  <a:extLst>
                    <a:ext uri="{9D8B030D-6E8A-4147-A177-3AD203B41FA5}">
                      <a16:colId xmlns:a16="http://schemas.microsoft.com/office/drawing/2014/main" val="545640761"/>
                    </a:ext>
                  </a:extLst>
                </a:gridCol>
                <a:gridCol w="1285614">
                  <a:extLst>
                    <a:ext uri="{9D8B030D-6E8A-4147-A177-3AD203B41FA5}">
                      <a16:colId xmlns:a16="http://schemas.microsoft.com/office/drawing/2014/main" val="2588581748"/>
                    </a:ext>
                  </a:extLst>
                </a:gridCol>
                <a:gridCol w="1285614">
                  <a:extLst>
                    <a:ext uri="{9D8B030D-6E8A-4147-A177-3AD203B41FA5}">
                      <a16:colId xmlns:a16="http://schemas.microsoft.com/office/drawing/2014/main" val="560441968"/>
                    </a:ext>
                  </a:extLst>
                </a:gridCol>
                <a:gridCol w="1285614">
                  <a:extLst>
                    <a:ext uri="{9D8B030D-6E8A-4147-A177-3AD203B41FA5}">
                      <a16:colId xmlns:a16="http://schemas.microsoft.com/office/drawing/2014/main" val="1336841361"/>
                    </a:ext>
                  </a:extLst>
                </a:gridCol>
              </a:tblGrid>
              <a:tr h="2784296">
                <a:tc>
                  <a:txBody>
                    <a:bodyPr/>
                    <a:lstStyle/>
                    <a:p>
                      <a:pPr algn="l"/>
                      <a:r>
                        <a:rPr lang="fi-FI" sz="1100" b="1" i="0" dirty="0">
                          <a:solidFill>
                            <a:srgbClr val="333333"/>
                          </a:solidFill>
                          <a:effectLst/>
                          <a:latin typeface="+mn-lt"/>
                        </a:rPr>
                        <a:t>R0 </a:t>
                      </a:r>
                      <a:r>
                        <a:rPr lang="fi-FI" sz="1100" b="1" i="0" dirty="0" err="1">
                          <a:solidFill>
                            <a:srgbClr val="333333"/>
                          </a:solidFill>
                          <a:effectLst/>
                          <a:latin typeface="+mn-lt"/>
                        </a:rPr>
                        <a:t>Refuse</a:t>
                      </a:r>
                      <a:r>
                        <a:rPr lang="fi-FI" sz="1100" b="1" i="0" dirty="0">
                          <a:solidFill>
                            <a:srgbClr val="333333"/>
                          </a:solidFill>
                          <a:effectLst/>
                          <a:latin typeface="+mn-lt"/>
                        </a:rPr>
                        <a:t> – Kieltäytyminen</a:t>
                      </a:r>
                    </a:p>
                    <a:p>
                      <a:pPr algn="l"/>
                      <a:endParaRPr lang="fi-FI" sz="1100" b="1" i="0" dirty="0">
                        <a:solidFill>
                          <a:srgbClr val="333333"/>
                        </a:solidFill>
                        <a:effectLst/>
                        <a:latin typeface="+mn-lt"/>
                      </a:endParaRPr>
                    </a:p>
                    <a:p>
                      <a:pPr algn="l"/>
                      <a:r>
                        <a:rPr lang="fi-FI" sz="1100" b="0" i="0" dirty="0">
                          <a:solidFill>
                            <a:srgbClr val="333333"/>
                          </a:solidFill>
                          <a:effectLst/>
                          <a:latin typeface="+mn-lt"/>
                        </a:rPr>
                        <a:t>Yritys kieltäytyy tiettyjen materiaalien käytöstä kokonaan.</a:t>
                      </a:r>
                    </a:p>
                    <a:p>
                      <a:endParaRPr lang="fi-FI" sz="1100" dirty="0">
                        <a:latin typeface="+mn-lt"/>
                      </a:endParaRPr>
                    </a:p>
                  </a:txBody>
                  <a:tcPr>
                    <a:solidFill>
                      <a:srgbClr val="8FB1C9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fi-FI" sz="1100" b="1" dirty="0">
                          <a:solidFill>
                            <a:schemeClr val="bg1"/>
                          </a:solidFill>
                          <a:latin typeface="+mn-lt"/>
                        </a:rPr>
                        <a:t>R1</a:t>
                      </a:r>
                      <a:r>
                        <a:rPr lang="fi-FI" sz="1100" b="1" i="0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 </a:t>
                      </a:r>
                      <a:r>
                        <a:rPr lang="fi-FI" sz="1100" b="1" i="0" dirty="0" err="1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Rethink</a:t>
                      </a:r>
                      <a:r>
                        <a:rPr lang="fi-FI" sz="1100" b="1" i="0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 – Uudelleen-ajattelu</a:t>
                      </a:r>
                    </a:p>
                    <a:p>
                      <a:pPr algn="l"/>
                      <a:endParaRPr lang="fi-FI" sz="1100" b="0" i="0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  <a:p>
                      <a:pPr algn="l"/>
                      <a:r>
                        <a:rPr lang="fi-FI" sz="1100" b="0" i="0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Tekstiilialalla on isoja muutoksia vaatteen tai tekstiilin omistamiseen liittyen. Vaatteiden vuokraaminen, leasing-palvelut esimerkkeinä. </a:t>
                      </a:r>
                      <a:endParaRPr lang="fi-FI" sz="1100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>
                    <a:solidFill>
                      <a:srgbClr val="233D60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fi-FI" sz="1100" b="1" i="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R2 </a:t>
                      </a:r>
                      <a:r>
                        <a:rPr lang="fi-FI" sz="1100" b="1" i="0" dirty="0" err="1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Reduce</a:t>
                      </a:r>
                      <a:r>
                        <a:rPr lang="fi-FI" sz="1100" b="1" i="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 – Vähentäminen</a:t>
                      </a:r>
                    </a:p>
                    <a:p>
                      <a:pPr algn="l"/>
                      <a:endParaRPr lang="fi-FI" sz="1100" b="1" i="0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  <a:p>
                      <a:pPr algn="l"/>
                      <a:r>
                        <a:rPr lang="fi-FI" sz="1100" b="0" i="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Tekstiilialalla vähentäminen on leikkuujätteen minimoimista leikkaussuunnitelmalla, tai muuta vähentämis-toimenpidettä. </a:t>
                      </a:r>
                      <a:endParaRPr lang="fi-FI" sz="11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>
                    <a:solidFill>
                      <a:srgbClr val="8FB1C9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fi-FI" sz="1100" b="1" i="0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R3 </a:t>
                      </a:r>
                      <a:r>
                        <a:rPr lang="fi-FI" sz="1100" b="1" i="0" dirty="0" err="1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Reuse</a:t>
                      </a:r>
                      <a:r>
                        <a:rPr lang="fi-FI" sz="1100" b="1" i="0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 – Uudelleenkäyttö</a:t>
                      </a:r>
                    </a:p>
                    <a:p>
                      <a:pPr algn="l"/>
                      <a:endParaRPr lang="fi-FI" sz="1100" b="0" i="0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  <a:p>
                      <a:pPr algn="l"/>
                      <a:r>
                        <a:rPr lang="fi-FI" sz="1100" b="0" i="0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Olemassa olevat tuotteet voidaan myydä eteenpäin, lahjoittaa hyvän-tekeväisyyteen tai käyttää toisaalla. Mitä kauemmin tuotteet pysyvät käytössä, sen parempi.</a:t>
                      </a:r>
                    </a:p>
                    <a:p>
                      <a:endParaRPr lang="fi-FI" sz="1100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>
                    <a:solidFill>
                      <a:srgbClr val="950600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fi-FI" sz="1100" b="1" i="0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R4 </a:t>
                      </a:r>
                      <a:r>
                        <a:rPr lang="fi-FI" sz="1100" b="1" i="0" dirty="0" err="1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Repair</a:t>
                      </a:r>
                      <a:r>
                        <a:rPr lang="fi-FI" sz="1100" b="1" i="0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 – Korjaaminen</a:t>
                      </a:r>
                    </a:p>
                    <a:p>
                      <a:pPr algn="l"/>
                      <a:endParaRPr lang="fi-FI" sz="1100" b="1" i="0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  <a:p>
                      <a:pPr algn="l"/>
                      <a:r>
                        <a:rPr lang="fi-FI" sz="1100" b="0" i="0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Vaatteiden korjausompelu.</a:t>
                      </a:r>
                      <a:endParaRPr lang="fi-FI" sz="1100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>
                    <a:solidFill>
                      <a:srgbClr val="233D60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fi-FI" sz="1100" b="1" i="0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R5 </a:t>
                      </a:r>
                      <a:r>
                        <a:rPr lang="fi-FI" sz="1100" b="1" i="0" dirty="0" err="1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Recover</a:t>
                      </a:r>
                      <a:r>
                        <a:rPr lang="fi-FI" sz="1100" b="1" i="0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 –Palauttaminen</a:t>
                      </a:r>
                    </a:p>
                    <a:p>
                      <a:pPr algn="l"/>
                      <a:endParaRPr lang="fi-FI" sz="1100" b="1" i="0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  <a:p>
                      <a:pPr algn="l"/>
                      <a:r>
                        <a:rPr lang="fi-FI" sz="1100" b="0" i="0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Tuotemuotoilussa tulee huomioida tuotteen huollettavuus, joustavuus, korjattavuus ja materiaalien eroteltavuus niin, että elinkaaren lopussa tuotteen osat voidaan helposti erotella ja tarvittaessa kierrättää.</a:t>
                      </a:r>
                    </a:p>
                    <a:p>
                      <a:endParaRPr lang="fi-FI" sz="1100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>
                    <a:solidFill>
                      <a:srgbClr val="950600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fi-FI" sz="1100" b="1" i="0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R6 </a:t>
                      </a:r>
                      <a:r>
                        <a:rPr lang="fi-FI" sz="1100" b="1" i="0" dirty="0" err="1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Refurbish</a:t>
                      </a:r>
                      <a:r>
                        <a:rPr lang="fi-FI" sz="1100" b="1" i="0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 –Kunnostaminen</a:t>
                      </a:r>
                    </a:p>
                    <a:p>
                      <a:pPr algn="l"/>
                      <a:endParaRPr lang="fi-FI" sz="1100" b="1" i="0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  <a:p>
                      <a:pPr algn="l"/>
                      <a:r>
                        <a:rPr lang="fi-FI" sz="1100" b="0" i="0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Vanhentuneen tuotteen kunnostaminen nykypäivään. Esimerkiksi työvaatteissa, liittyen työ-turvallisuuteen.</a:t>
                      </a:r>
                      <a:endParaRPr lang="fi-FI" sz="1100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>
                    <a:solidFill>
                      <a:srgbClr val="233D60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fi-FI" sz="1100" b="1" i="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R7 </a:t>
                      </a:r>
                      <a:r>
                        <a:rPr lang="fi-FI" sz="1100" b="1" i="0" dirty="0" err="1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Repurpose</a:t>
                      </a:r>
                      <a:r>
                        <a:rPr lang="fi-FI" sz="1100" b="1" i="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 – Uusiokäyttö</a:t>
                      </a:r>
                    </a:p>
                    <a:p>
                      <a:pPr algn="l"/>
                      <a:endParaRPr lang="fi-FI" sz="1100" b="1" i="0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  <a:p>
                      <a:pPr algn="l"/>
                      <a:r>
                        <a:rPr lang="fi-FI" sz="1100" b="0" i="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Toisen yrityksen tai omasta toiminnasta syntyvän sivuvirran käyttäminen tuotteissa materiaalina. Myös kuluttajien-poistotekstiilin hyödyntäminen.</a:t>
                      </a:r>
                    </a:p>
                    <a:p>
                      <a:endParaRPr lang="fi-FI" sz="11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>
                    <a:solidFill>
                      <a:srgbClr val="8FB1C9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fi-FI" sz="1100" b="1" i="0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R8 </a:t>
                      </a:r>
                      <a:r>
                        <a:rPr lang="fi-FI" sz="1100" b="1" i="0" dirty="0" err="1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Recycle</a:t>
                      </a:r>
                      <a:r>
                        <a:rPr lang="fi-FI" sz="1100" b="1" i="0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  –Kierrätys</a:t>
                      </a:r>
                    </a:p>
                    <a:p>
                      <a:pPr algn="l"/>
                      <a:endParaRPr lang="fi-FI" sz="1100" b="1" i="0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  <a:p>
                      <a:pPr algn="l"/>
                      <a:r>
                        <a:rPr lang="fi-FI" sz="1100" b="0" i="0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Käytöstä poistuvien tuotteiden tai jätteen oikeaoppinen kierrättäminen.</a:t>
                      </a:r>
                    </a:p>
                    <a:p>
                      <a:endParaRPr lang="fi-FI" sz="1100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>
                    <a:solidFill>
                      <a:srgbClr val="9506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81465922"/>
                  </a:ext>
                </a:extLst>
              </a:tr>
            </a:tbl>
          </a:graphicData>
        </a:graphic>
      </p:graphicFrame>
      <p:sp>
        <p:nvSpPr>
          <p:cNvPr id="18" name="Tekstiruutu 17">
            <a:extLst>
              <a:ext uri="{FF2B5EF4-FFF2-40B4-BE49-F238E27FC236}">
                <a16:creationId xmlns:a16="http://schemas.microsoft.com/office/drawing/2014/main" id="{E1FA7EC6-EC2D-D371-99DE-FA16E7CEC839}"/>
              </a:ext>
            </a:extLst>
          </p:cNvPr>
          <p:cNvSpPr txBox="1"/>
          <p:nvPr/>
        </p:nvSpPr>
        <p:spPr>
          <a:xfrm>
            <a:off x="4086546" y="255985"/>
            <a:ext cx="7995946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i-FI" sz="1200" dirty="0"/>
              <a:t>Tekstiilialalla vaikuttavat monet EU-säädökset. Tässä ovat tällä hetkellä sekä lähitulevaisuudessa voimaan tulevat säädökset. R-strategiat ovat kiertotalouden keskeisiä toimenpiteitä, mitä voi soveltaa alasta riippumatta.</a:t>
            </a:r>
          </a:p>
        </p:txBody>
      </p:sp>
      <p:sp>
        <p:nvSpPr>
          <p:cNvPr id="19" name="Tekstiruutu 18">
            <a:extLst>
              <a:ext uri="{FF2B5EF4-FFF2-40B4-BE49-F238E27FC236}">
                <a16:creationId xmlns:a16="http://schemas.microsoft.com/office/drawing/2014/main" id="{BB0C9A3C-7468-B5F8-CCFD-0594D8DE8CB3}"/>
              </a:ext>
            </a:extLst>
          </p:cNvPr>
          <p:cNvSpPr txBox="1"/>
          <p:nvPr/>
        </p:nvSpPr>
        <p:spPr>
          <a:xfrm>
            <a:off x="305546" y="302152"/>
            <a:ext cx="609771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i-FI" b="1" dirty="0"/>
              <a:t>Hyvä tietää ennen aloittamista!</a:t>
            </a:r>
          </a:p>
        </p:txBody>
      </p:sp>
    </p:spTree>
    <p:extLst>
      <p:ext uri="{BB962C8B-B14F-4D97-AF65-F5344CB8AC3E}">
        <p14:creationId xmlns:p14="http://schemas.microsoft.com/office/powerpoint/2010/main" val="208629951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Oval 24">
            <a:extLst>
              <a:ext uri="{FF2B5EF4-FFF2-40B4-BE49-F238E27FC236}">
                <a16:creationId xmlns:a16="http://schemas.microsoft.com/office/drawing/2014/main" id="{3B24B17F-9EF9-4259-E039-34B257E4ACD4}"/>
              </a:ext>
            </a:extLst>
          </p:cNvPr>
          <p:cNvSpPr/>
          <p:nvPr/>
        </p:nvSpPr>
        <p:spPr>
          <a:xfrm>
            <a:off x="4458800" y="4358103"/>
            <a:ext cx="1173844" cy="1061091"/>
          </a:xfrm>
          <a:prstGeom prst="ellipse">
            <a:avLst/>
          </a:prstGeom>
          <a:solidFill>
            <a:srgbClr val="CBCBD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 sz="800" b="1" dirty="0" err="1">
                <a:solidFill>
                  <a:schemeClr val="tx1"/>
                </a:solidFill>
              </a:rPr>
              <a:t>Kemikaalit</a:t>
            </a:r>
            <a:endParaRPr lang="en-US" sz="800" b="1" dirty="0">
              <a:solidFill>
                <a:schemeClr val="tx1"/>
              </a:solidFill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A81F5DD6-D262-451D-81AB-275C957BA342}"/>
              </a:ext>
            </a:extLst>
          </p:cNvPr>
          <p:cNvSpPr txBox="1"/>
          <p:nvPr/>
        </p:nvSpPr>
        <p:spPr>
          <a:xfrm>
            <a:off x="5352923" y="2294715"/>
            <a:ext cx="1549988" cy="27699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1200" b="1" dirty="0" err="1">
                <a:ea typeface="+mn-lt"/>
                <a:cs typeface="+mn-lt"/>
              </a:rPr>
              <a:t>Tämä</a:t>
            </a:r>
            <a:r>
              <a:rPr lang="en-US" sz="1200" b="1" dirty="0">
                <a:ea typeface="+mn-lt"/>
                <a:cs typeface="+mn-lt"/>
              </a:rPr>
              <a:t> </a:t>
            </a:r>
            <a:r>
              <a:rPr lang="en-US" sz="1200" b="1" dirty="0" err="1">
                <a:ea typeface="+mn-lt"/>
                <a:cs typeface="+mn-lt"/>
              </a:rPr>
              <a:t>hetki</a:t>
            </a:r>
            <a:endParaRPr lang="en-US" sz="1200" dirty="0">
              <a:ea typeface="+mn-lt"/>
              <a:cs typeface="+mn-lt"/>
            </a:endParaRPr>
          </a:p>
        </p:txBody>
      </p:sp>
      <p:sp>
        <p:nvSpPr>
          <p:cNvPr id="33" name="Oval 32">
            <a:extLst>
              <a:ext uri="{FF2B5EF4-FFF2-40B4-BE49-F238E27FC236}">
                <a16:creationId xmlns:a16="http://schemas.microsoft.com/office/drawing/2014/main" id="{6DA90A13-A2D1-CFCE-9C5A-DAD8C57AA130}"/>
              </a:ext>
            </a:extLst>
          </p:cNvPr>
          <p:cNvSpPr/>
          <p:nvPr/>
        </p:nvSpPr>
        <p:spPr>
          <a:xfrm>
            <a:off x="9218330" y="3871962"/>
            <a:ext cx="1173844" cy="1061091"/>
          </a:xfrm>
          <a:prstGeom prst="ellipse">
            <a:avLst/>
          </a:prstGeom>
          <a:solidFill>
            <a:srgbClr val="B972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 sz="800" b="1" dirty="0" err="1">
                <a:solidFill>
                  <a:schemeClr val="bg1"/>
                </a:solidFill>
              </a:rPr>
              <a:t>T</a:t>
            </a:r>
            <a:r>
              <a:rPr lang="en-US" sz="800" b="1" dirty="0" err="1">
                <a:solidFill>
                  <a:schemeClr val="bg1"/>
                </a:solidFill>
                <a:ea typeface="+mn-lt"/>
                <a:cs typeface="+mn-lt"/>
              </a:rPr>
              <a:t>uotteen</a:t>
            </a:r>
            <a:r>
              <a:rPr lang="en-US" sz="800" b="1" dirty="0">
                <a:solidFill>
                  <a:schemeClr val="bg1"/>
                </a:solidFill>
                <a:ea typeface="+mn-lt"/>
                <a:cs typeface="+mn-lt"/>
              </a:rPr>
              <a:t> </a:t>
            </a:r>
          </a:p>
          <a:p>
            <a:pPr algn="ctr"/>
            <a:r>
              <a:rPr lang="en-US" sz="800" b="1" dirty="0" err="1">
                <a:solidFill>
                  <a:schemeClr val="bg1"/>
                </a:solidFill>
                <a:ea typeface="+mn-lt"/>
                <a:cs typeface="+mn-lt"/>
              </a:rPr>
              <a:t>Käyttöiän</a:t>
            </a:r>
            <a:endParaRPr lang="en-US" sz="800" b="1" dirty="0">
              <a:solidFill>
                <a:schemeClr val="bg1"/>
              </a:solidFill>
              <a:ea typeface="+mn-lt"/>
              <a:cs typeface="+mn-lt"/>
            </a:endParaRPr>
          </a:p>
          <a:p>
            <a:pPr algn="ctr"/>
            <a:r>
              <a:rPr lang="en-US" sz="800" b="1" dirty="0">
                <a:solidFill>
                  <a:schemeClr val="bg1"/>
                </a:solidFill>
                <a:ea typeface="+mn-lt"/>
                <a:cs typeface="+mn-lt"/>
              </a:rPr>
              <a:t> </a:t>
            </a:r>
            <a:r>
              <a:rPr lang="en-US" sz="800" b="1" dirty="0" err="1">
                <a:solidFill>
                  <a:schemeClr val="bg1"/>
                </a:solidFill>
                <a:ea typeface="+mn-lt"/>
                <a:cs typeface="+mn-lt"/>
              </a:rPr>
              <a:t>pidentäminen</a:t>
            </a:r>
            <a:r>
              <a:rPr lang="en-US" sz="800" b="1" dirty="0">
                <a:solidFill>
                  <a:schemeClr val="bg1"/>
                </a:solidFill>
                <a:ea typeface="+mn-lt"/>
                <a:cs typeface="+mn-lt"/>
              </a:rPr>
              <a:t> ja </a:t>
            </a:r>
            <a:r>
              <a:rPr lang="en-US" sz="800" b="1" dirty="0" err="1">
                <a:solidFill>
                  <a:schemeClr val="bg1"/>
                </a:solidFill>
                <a:ea typeface="+mn-lt"/>
                <a:cs typeface="+mn-lt"/>
              </a:rPr>
              <a:t>palvelut</a:t>
            </a:r>
            <a:r>
              <a:rPr lang="en-US" sz="800" b="1" dirty="0">
                <a:solidFill>
                  <a:schemeClr val="bg1"/>
                </a:solidFill>
                <a:ea typeface="+mn-lt"/>
                <a:cs typeface="+mn-lt"/>
              </a:rPr>
              <a:t> </a:t>
            </a:r>
            <a:r>
              <a:rPr lang="en-US" sz="800" b="1" dirty="0" err="1">
                <a:solidFill>
                  <a:schemeClr val="bg1"/>
                </a:solidFill>
                <a:ea typeface="+mn-lt"/>
                <a:cs typeface="+mn-lt"/>
              </a:rPr>
              <a:t>tuotteen</a:t>
            </a:r>
            <a:r>
              <a:rPr lang="en-US" sz="800" b="1" dirty="0">
                <a:solidFill>
                  <a:schemeClr val="bg1"/>
                </a:solidFill>
                <a:ea typeface="+mn-lt"/>
                <a:cs typeface="+mn-lt"/>
              </a:rPr>
              <a:t> </a:t>
            </a:r>
            <a:r>
              <a:rPr lang="en-US" sz="800" b="1" dirty="0" err="1">
                <a:solidFill>
                  <a:schemeClr val="bg1"/>
                </a:solidFill>
                <a:ea typeface="+mn-lt"/>
                <a:cs typeface="+mn-lt"/>
              </a:rPr>
              <a:t>ympärillä</a:t>
            </a:r>
            <a:endParaRPr lang="en-US" sz="800" b="1" dirty="0">
              <a:solidFill>
                <a:schemeClr val="bg1"/>
              </a:solidFill>
              <a:ea typeface="+mn-lt"/>
              <a:cs typeface="+mn-lt"/>
            </a:endParaRPr>
          </a:p>
        </p:txBody>
      </p:sp>
      <p:sp>
        <p:nvSpPr>
          <p:cNvPr id="34" name="Oval 33">
            <a:extLst>
              <a:ext uri="{FF2B5EF4-FFF2-40B4-BE49-F238E27FC236}">
                <a16:creationId xmlns:a16="http://schemas.microsoft.com/office/drawing/2014/main" id="{FF5BD3DC-BFB1-C660-62B1-E5A010E1D200}"/>
              </a:ext>
            </a:extLst>
          </p:cNvPr>
          <p:cNvSpPr/>
          <p:nvPr/>
        </p:nvSpPr>
        <p:spPr>
          <a:xfrm>
            <a:off x="2581014" y="3714031"/>
            <a:ext cx="1173844" cy="1061091"/>
          </a:xfrm>
          <a:prstGeom prst="ellipse">
            <a:avLst/>
          </a:prstGeom>
          <a:solidFill>
            <a:srgbClr val="B0C2CB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 sz="800" b="1" dirty="0" err="1">
                <a:solidFill>
                  <a:schemeClr val="tx1"/>
                </a:solidFill>
              </a:rPr>
              <a:t>Uusien</a:t>
            </a:r>
            <a:r>
              <a:rPr lang="en-US" sz="800" b="1" dirty="0">
                <a:solidFill>
                  <a:schemeClr val="tx1"/>
                </a:solidFill>
              </a:rPr>
              <a:t> </a:t>
            </a:r>
            <a:r>
              <a:rPr lang="en-US" sz="800" b="1" dirty="0" err="1">
                <a:solidFill>
                  <a:schemeClr val="tx1"/>
                </a:solidFill>
              </a:rPr>
              <a:t>tuotteiden</a:t>
            </a:r>
            <a:r>
              <a:rPr lang="en-US" sz="800" b="1" dirty="0">
                <a:solidFill>
                  <a:schemeClr val="tx1"/>
                </a:solidFill>
              </a:rPr>
              <a:t> </a:t>
            </a:r>
            <a:r>
              <a:rPr lang="en-US" sz="800" b="1" dirty="0" err="1">
                <a:solidFill>
                  <a:schemeClr val="tx1"/>
                </a:solidFill>
              </a:rPr>
              <a:t>kehittäminen</a:t>
            </a:r>
            <a:r>
              <a:rPr lang="en-US" sz="800" b="1" dirty="0">
                <a:solidFill>
                  <a:schemeClr val="tx1"/>
                </a:solidFill>
              </a:rPr>
              <a:t> </a:t>
            </a:r>
            <a:r>
              <a:rPr lang="en-US" sz="800" b="1" dirty="0" err="1">
                <a:solidFill>
                  <a:schemeClr val="tx1"/>
                </a:solidFill>
              </a:rPr>
              <a:t>sivuvirrasta</a:t>
            </a:r>
            <a:endParaRPr lang="en-US" sz="800" b="1" dirty="0">
              <a:solidFill>
                <a:schemeClr val="tx1"/>
              </a:solidFill>
            </a:endParaRPr>
          </a:p>
        </p:txBody>
      </p:sp>
      <p:sp>
        <p:nvSpPr>
          <p:cNvPr id="35" name="Oval 34">
            <a:extLst>
              <a:ext uri="{FF2B5EF4-FFF2-40B4-BE49-F238E27FC236}">
                <a16:creationId xmlns:a16="http://schemas.microsoft.com/office/drawing/2014/main" id="{A1C18AF2-28DF-98B6-8043-F5CA77AE90B2}"/>
              </a:ext>
            </a:extLst>
          </p:cNvPr>
          <p:cNvSpPr/>
          <p:nvPr/>
        </p:nvSpPr>
        <p:spPr>
          <a:xfrm>
            <a:off x="7793787" y="4578411"/>
            <a:ext cx="1173844" cy="1061091"/>
          </a:xfrm>
          <a:prstGeom prst="ellipse">
            <a:avLst/>
          </a:prstGeom>
          <a:solidFill>
            <a:srgbClr val="4E003A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 sz="800" b="1" dirty="0" err="1">
                <a:solidFill>
                  <a:schemeClr val="bg1"/>
                </a:solidFill>
              </a:rPr>
              <a:t>Viestintä</a:t>
            </a:r>
            <a:endParaRPr lang="en-US" sz="800" b="1" dirty="0">
              <a:solidFill>
                <a:schemeClr val="bg1"/>
              </a:solidFill>
            </a:endParaRPr>
          </a:p>
        </p:txBody>
      </p:sp>
      <p:sp>
        <p:nvSpPr>
          <p:cNvPr id="36" name="Oval 35">
            <a:extLst>
              <a:ext uri="{FF2B5EF4-FFF2-40B4-BE49-F238E27FC236}">
                <a16:creationId xmlns:a16="http://schemas.microsoft.com/office/drawing/2014/main" id="{2DFF1DDE-0FEC-311C-86D3-181398E35F27}"/>
              </a:ext>
            </a:extLst>
          </p:cNvPr>
          <p:cNvSpPr/>
          <p:nvPr/>
        </p:nvSpPr>
        <p:spPr>
          <a:xfrm>
            <a:off x="10732930" y="4578410"/>
            <a:ext cx="1173844" cy="1061091"/>
          </a:xfrm>
          <a:prstGeom prst="ellipse">
            <a:avLst/>
          </a:prstGeom>
          <a:solidFill>
            <a:srgbClr val="9506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800" b="1" dirty="0" err="1">
                <a:solidFill>
                  <a:schemeClr val="bg1"/>
                </a:solidFill>
              </a:rPr>
              <a:t>Kierrättäminen</a:t>
            </a:r>
            <a:r>
              <a:rPr lang="en-US" sz="800" b="1" dirty="0">
                <a:solidFill>
                  <a:schemeClr val="bg1"/>
                </a:solidFill>
              </a:rPr>
              <a:t> ja </a:t>
            </a:r>
            <a:r>
              <a:rPr lang="en-US" sz="800" b="1" dirty="0" err="1">
                <a:solidFill>
                  <a:schemeClr val="bg1"/>
                </a:solidFill>
              </a:rPr>
              <a:t>jatkokäyttö</a:t>
            </a:r>
            <a:endParaRPr lang="en-US" sz="800" b="1" dirty="0">
              <a:solidFill>
                <a:schemeClr val="bg1"/>
              </a:solidFill>
            </a:endParaRPr>
          </a:p>
        </p:txBody>
      </p:sp>
      <p:sp>
        <p:nvSpPr>
          <p:cNvPr id="37" name="Oval 36">
            <a:extLst>
              <a:ext uri="{FF2B5EF4-FFF2-40B4-BE49-F238E27FC236}">
                <a16:creationId xmlns:a16="http://schemas.microsoft.com/office/drawing/2014/main" id="{5ED77C8C-474B-8036-F984-66EE11207F72}"/>
              </a:ext>
            </a:extLst>
          </p:cNvPr>
          <p:cNvSpPr/>
          <p:nvPr/>
        </p:nvSpPr>
        <p:spPr>
          <a:xfrm>
            <a:off x="1456155" y="4782651"/>
            <a:ext cx="1173844" cy="1061091"/>
          </a:xfrm>
          <a:prstGeom prst="ellipse">
            <a:avLst/>
          </a:prstGeom>
          <a:solidFill>
            <a:srgbClr val="8FB1C9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800" b="1" err="1">
                <a:solidFill>
                  <a:schemeClr val="tx1"/>
                </a:solidFill>
                <a:ea typeface="+mn-lt"/>
                <a:cs typeface="+mn-lt"/>
              </a:rPr>
              <a:t>Materiaali-valinnat</a:t>
            </a:r>
          </a:p>
        </p:txBody>
      </p:sp>
      <p:sp>
        <p:nvSpPr>
          <p:cNvPr id="38" name="Oval 37">
            <a:extLst>
              <a:ext uri="{FF2B5EF4-FFF2-40B4-BE49-F238E27FC236}">
                <a16:creationId xmlns:a16="http://schemas.microsoft.com/office/drawing/2014/main" id="{E662FD9D-1D5B-F4A0-91CE-53BD0D61096B}"/>
              </a:ext>
            </a:extLst>
          </p:cNvPr>
          <p:cNvSpPr/>
          <p:nvPr/>
        </p:nvSpPr>
        <p:spPr>
          <a:xfrm>
            <a:off x="458298" y="3777530"/>
            <a:ext cx="1173844" cy="1061091"/>
          </a:xfrm>
          <a:prstGeom prst="ellipse">
            <a:avLst/>
          </a:prstGeom>
          <a:solidFill>
            <a:srgbClr val="233D6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800" b="1" dirty="0" err="1">
                <a:solidFill>
                  <a:schemeClr val="bg1"/>
                </a:solidFill>
                <a:ea typeface="+mn-lt"/>
                <a:cs typeface="+mn-lt"/>
              </a:rPr>
              <a:t>Kiertotalous-ajattelu</a:t>
            </a:r>
            <a:endParaRPr lang="en-US" sz="800" b="1" dirty="0">
              <a:solidFill>
                <a:schemeClr val="bg1"/>
              </a:solidFill>
            </a:endParaRPr>
          </a:p>
        </p:txBody>
      </p:sp>
      <p:cxnSp>
        <p:nvCxnSpPr>
          <p:cNvPr id="19" name="Straight Arrow Connector 1">
            <a:extLst>
              <a:ext uri="{FF2B5EF4-FFF2-40B4-BE49-F238E27FC236}">
                <a16:creationId xmlns:a16="http://schemas.microsoft.com/office/drawing/2014/main" id="{E10802F5-A7BE-E0B8-6800-992C2A643BFF}"/>
              </a:ext>
            </a:extLst>
          </p:cNvPr>
          <p:cNvCxnSpPr>
            <a:cxnSpLocks/>
          </p:cNvCxnSpPr>
          <p:nvPr/>
        </p:nvCxnSpPr>
        <p:spPr>
          <a:xfrm>
            <a:off x="2611859" y="3069500"/>
            <a:ext cx="4420231" cy="8555"/>
          </a:xfrm>
          <a:prstGeom prst="straightConnector1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">
            <a:extLst>
              <a:ext uri="{FF2B5EF4-FFF2-40B4-BE49-F238E27FC236}">
                <a16:creationId xmlns:a16="http://schemas.microsoft.com/office/drawing/2014/main" id="{C41EA298-1006-85EC-F0D4-08819013DC89}"/>
              </a:ext>
            </a:extLst>
          </p:cNvPr>
          <p:cNvCxnSpPr>
            <a:cxnSpLocks/>
          </p:cNvCxnSpPr>
          <p:nvPr/>
        </p:nvCxnSpPr>
        <p:spPr>
          <a:xfrm flipV="1">
            <a:off x="285226" y="3441697"/>
            <a:ext cx="11574759" cy="15006"/>
          </a:xfrm>
          <a:prstGeom prst="straightConnector1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6" name="TextBox 3">
            <a:extLst>
              <a:ext uri="{FF2B5EF4-FFF2-40B4-BE49-F238E27FC236}">
                <a16:creationId xmlns:a16="http://schemas.microsoft.com/office/drawing/2014/main" id="{E3A04FDD-CB7F-55DF-5D9A-7909B3BD7873}"/>
              </a:ext>
            </a:extLst>
          </p:cNvPr>
          <p:cNvSpPr txBox="1"/>
          <p:nvPr/>
        </p:nvSpPr>
        <p:spPr>
          <a:xfrm>
            <a:off x="4526394" y="2745473"/>
            <a:ext cx="1404845" cy="2308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900" b="1" err="1"/>
              <a:t>Sisäiset</a:t>
            </a:r>
            <a:r>
              <a:rPr lang="en-US" sz="900" b="1"/>
              <a:t> </a:t>
            </a:r>
            <a:r>
              <a:rPr lang="en-US" sz="900" b="1" err="1"/>
              <a:t>prosessit</a:t>
            </a:r>
            <a:endParaRPr lang="en-US" sz="900" b="1"/>
          </a:p>
        </p:txBody>
      </p:sp>
      <p:sp>
        <p:nvSpPr>
          <p:cNvPr id="32" name="TextBox 4">
            <a:extLst>
              <a:ext uri="{FF2B5EF4-FFF2-40B4-BE49-F238E27FC236}">
                <a16:creationId xmlns:a16="http://schemas.microsoft.com/office/drawing/2014/main" id="{C1E7DB40-B993-A8E3-A0C8-ED8DF7BE8704}"/>
              </a:ext>
            </a:extLst>
          </p:cNvPr>
          <p:cNvSpPr txBox="1"/>
          <p:nvPr/>
        </p:nvSpPr>
        <p:spPr>
          <a:xfrm>
            <a:off x="2471105" y="3150872"/>
            <a:ext cx="1549988" cy="2308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900" b="1" err="1"/>
              <a:t>Materiaalivalinnat</a:t>
            </a:r>
            <a:r>
              <a:rPr lang="en-US" sz="900" b="1"/>
              <a:t> </a:t>
            </a:r>
          </a:p>
        </p:txBody>
      </p:sp>
      <p:sp>
        <p:nvSpPr>
          <p:cNvPr id="39" name="TextBox 6">
            <a:extLst>
              <a:ext uri="{FF2B5EF4-FFF2-40B4-BE49-F238E27FC236}">
                <a16:creationId xmlns:a16="http://schemas.microsoft.com/office/drawing/2014/main" id="{846EEE5E-2F84-0815-3FEF-4FF0AED5938A}"/>
              </a:ext>
            </a:extLst>
          </p:cNvPr>
          <p:cNvSpPr txBox="1"/>
          <p:nvPr/>
        </p:nvSpPr>
        <p:spPr>
          <a:xfrm>
            <a:off x="4022319" y="3087371"/>
            <a:ext cx="1468346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900" b="1" dirty="0" err="1">
                <a:ea typeface="+mn-lt"/>
                <a:cs typeface="+mn-lt"/>
              </a:rPr>
              <a:t>Tekstiilin</a:t>
            </a:r>
            <a:r>
              <a:rPr lang="en-US" sz="900" b="1" dirty="0">
                <a:ea typeface="+mn-lt"/>
                <a:cs typeface="+mn-lt"/>
              </a:rPr>
              <a:t> </a:t>
            </a:r>
            <a:r>
              <a:rPr lang="en-US" sz="900" b="1" dirty="0" err="1">
                <a:ea typeface="+mn-lt"/>
                <a:cs typeface="+mn-lt"/>
              </a:rPr>
              <a:t>käsittely</a:t>
            </a:r>
            <a:r>
              <a:rPr lang="en-US" sz="900" b="1" dirty="0">
                <a:ea typeface="+mn-lt"/>
                <a:cs typeface="+mn-lt"/>
              </a:rPr>
              <a:t> ja </a:t>
            </a:r>
            <a:endParaRPr lang="en-US" b="1" dirty="0">
              <a:ea typeface="+mn-lt"/>
              <a:cs typeface="+mn-lt"/>
            </a:endParaRPr>
          </a:p>
          <a:p>
            <a:pPr algn="ctr"/>
            <a:r>
              <a:rPr lang="en-US" sz="900" b="1" dirty="0" err="1">
                <a:ea typeface="+mn-lt"/>
                <a:cs typeface="+mn-lt"/>
              </a:rPr>
              <a:t>Prosessointi</a:t>
            </a:r>
            <a:r>
              <a:rPr lang="en-US" sz="900" b="1" dirty="0">
                <a:ea typeface="+mn-lt"/>
                <a:cs typeface="+mn-lt"/>
              </a:rPr>
              <a:t> </a:t>
            </a:r>
            <a:endParaRPr lang="en-US" b="1" dirty="0"/>
          </a:p>
        </p:txBody>
      </p:sp>
      <p:sp>
        <p:nvSpPr>
          <p:cNvPr id="40" name="TextBox 7">
            <a:extLst>
              <a:ext uri="{FF2B5EF4-FFF2-40B4-BE49-F238E27FC236}">
                <a16:creationId xmlns:a16="http://schemas.microsoft.com/office/drawing/2014/main" id="{3694E961-2F3C-80FC-B638-C241AE7AD41A}"/>
              </a:ext>
            </a:extLst>
          </p:cNvPr>
          <p:cNvSpPr txBox="1"/>
          <p:nvPr/>
        </p:nvSpPr>
        <p:spPr>
          <a:xfrm>
            <a:off x="5401175" y="3132727"/>
            <a:ext cx="1468346" cy="2308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900" b="1" err="1">
                <a:ea typeface="+mn-lt"/>
                <a:cs typeface="+mn-lt"/>
              </a:rPr>
              <a:t>Leikkaus</a:t>
            </a:r>
            <a:r>
              <a:rPr lang="en-US" sz="900" b="1">
                <a:ea typeface="+mn-lt"/>
                <a:cs typeface="+mn-lt"/>
              </a:rPr>
              <a:t> ja </a:t>
            </a:r>
            <a:r>
              <a:rPr lang="en-US" sz="900" b="1" err="1">
                <a:ea typeface="+mn-lt"/>
                <a:cs typeface="+mn-lt"/>
              </a:rPr>
              <a:t>ompelu</a:t>
            </a:r>
            <a:endParaRPr lang="en-US" b="1" err="1"/>
          </a:p>
        </p:txBody>
      </p:sp>
      <p:sp>
        <p:nvSpPr>
          <p:cNvPr id="41" name="TextBox 8">
            <a:extLst>
              <a:ext uri="{FF2B5EF4-FFF2-40B4-BE49-F238E27FC236}">
                <a16:creationId xmlns:a16="http://schemas.microsoft.com/office/drawing/2014/main" id="{FA3EABDC-18C7-18AB-E1E3-D748D332A735}"/>
              </a:ext>
            </a:extLst>
          </p:cNvPr>
          <p:cNvSpPr txBox="1"/>
          <p:nvPr/>
        </p:nvSpPr>
        <p:spPr>
          <a:xfrm>
            <a:off x="6843530" y="2897876"/>
            <a:ext cx="1468346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900" b="1" err="1">
                <a:ea typeface="+mn-lt"/>
                <a:cs typeface="+mn-lt"/>
              </a:rPr>
              <a:t>Myynti</a:t>
            </a:r>
            <a:r>
              <a:rPr lang="en-US" sz="900" b="1">
                <a:ea typeface="+mn-lt"/>
                <a:cs typeface="+mn-lt"/>
              </a:rPr>
              <a:t>, kuljetus ja </a:t>
            </a:r>
            <a:endParaRPr lang="en-US" b="1">
              <a:ea typeface="+mn-lt"/>
              <a:cs typeface="+mn-lt"/>
            </a:endParaRPr>
          </a:p>
          <a:p>
            <a:pPr algn="ctr"/>
            <a:r>
              <a:rPr lang="en-US" sz="900" b="1" err="1">
                <a:ea typeface="+mn-lt"/>
                <a:cs typeface="+mn-lt"/>
              </a:rPr>
              <a:t>jälleenmyynti</a:t>
            </a:r>
            <a:endParaRPr lang="en-US" sz="900" b="1"/>
          </a:p>
        </p:txBody>
      </p:sp>
      <p:sp>
        <p:nvSpPr>
          <p:cNvPr id="42" name="TextBox 9">
            <a:extLst>
              <a:ext uri="{FF2B5EF4-FFF2-40B4-BE49-F238E27FC236}">
                <a16:creationId xmlns:a16="http://schemas.microsoft.com/office/drawing/2014/main" id="{113FE398-9A8B-3591-945B-0921644131CF}"/>
              </a:ext>
            </a:extLst>
          </p:cNvPr>
          <p:cNvSpPr txBox="1"/>
          <p:nvPr/>
        </p:nvSpPr>
        <p:spPr>
          <a:xfrm>
            <a:off x="8104458" y="2906946"/>
            <a:ext cx="1468346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900" b="1" err="1">
                <a:ea typeface="+mn-lt"/>
                <a:cs typeface="+mn-lt"/>
              </a:rPr>
              <a:t>Brändäys</a:t>
            </a:r>
            <a:r>
              <a:rPr lang="en-US" sz="900" b="1">
                <a:ea typeface="+mn-lt"/>
                <a:cs typeface="+mn-lt"/>
              </a:rPr>
              <a:t> ja</a:t>
            </a:r>
            <a:endParaRPr lang="en-US" b="1" err="1">
              <a:ea typeface="+mn-lt"/>
              <a:cs typeface="+mn-lt"/>
            </a:endParaRPr>
          </a:p>
          <a:p>
            <a:pPr algn="ctr"/>
            <a:r>
              <a:rPr lang="en-US" sz="900" b="1">
                <a:ea typeface="+mn-lt"/>
                <a:cs typeface="+mn-lt"/>
              </a:rPr>
              <a:t> </a:t>
            </a:r>
            <a:r>
              <a:rPr lang="en-US" sz="900" b="1" err="1">
                <a:ea typeface="+mn-lt"/>
                <a:cs typeface="+mn-lt"/>
              </a:rPr>
              <a:t>viestintä</a:t>
            </a:r>
            <a:endParaRPr lang="en-US" b="1" err="1"/>
          </a:p>
        </p:txBody>
      </p:sp>
      <p:sp>
        <p:nvSpPr>
          <p:cNvPr id="43" name="TextBox 10">
            <a:extLst>
              <a:ext uri="{FF2B5EF4-FFF2-40B4-BE49-F238E27FC236}">
                <a16:creationId xmlns:a16="http://schemas.microsoft.com/office/drawing/2014/main" id="{DA09A398-1449-D529-E454-9E1EEE747842}"/>
              </a:ext>
            </a:extLst>
          </p:cNvPr>
          <p:cNvSpPr txBox="1"/>
          <p:nvPr/>
        </p:nvSpPr>
        <p:spPr>
          <a:xfrm>
            <a:off x="9447028" y="2761803"/>
            <a:ext cx="1468346" cy="64633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900" b="1" err="1">
                <a:ea typeface="+mn-lt"/>
                <a:cs typeface="+mn-lt"/>
              </a:rPr>
              <a:t>Käyttöiän</a:t>
            </a:r>
            <a:r>
              <a:rPr lang="en-US" sz="900" b="1">
                <a:ea typeface="+mn-lt"/>
                <a:cs typeface="+mn-lt"/>
              </a:rPr>
              <a:t> </a:t>
            </a:r>
            <a:endParaRPr lang="en-US" b="1" err="1">
              <a:ea typeface="+mn-lt"/>
              <a:cs typeface="+mn-lt"/>
            </a:endParaRPr>
          </a:p>
          <a:p>
            <a:pPr algn="ctr"/>
            <a:r>
              <a:rPr lang="en-US" sz="900" b="1" err="1">
                <a:ea typeface="+mn-lt"/>
                <a:cs typeface="+mn-lt"/>
              </a:rPr>
              <a:t>pidentäminen</a:t>
            </a:r>
            <a:r>
              <a:rPr lang="en-US" sz="900" b="1">
                <a:ea typeface="+mn-lt"/>
                <a:cs typeface="+mn-lt"/>
              </a:rPr>
              <a:t> ja </a:t>
            </a:r>
            <a:endParaRPr lang="en-US" b="1">
              <a:ea typeface="+mn-lt"/>
              <a:cs typeface="+mn-lt"/>
            </a:endParaRPr>
          </a:p>
          <a:p>
            <a:pPr algn="ctr"/>
            <a:r>
              <a:rPr lang="en-US" sz="900" b="1" err="1">
                <a:ea typeface="+mn-lt"/>
                <a:cs typeface="+mn-lt"/>
              </a:rPr>
              <a:t>palvelut</a:t>
            </a:r>
            <a:r>
              <a:rPr lang="en-US" sz="900" b="1">
                <a:ea typeface="+mn-lt"/>
                <a:cs typeface="+mn-lt"/>
              </a:rPr>
              <a:t> </a:t>
            </a:r>
            <a:r>
              <a:rPr lang="en-US" sz="900" b="1" err="1">
                <a:ea typeface="+mn-lt"/>
                <a:cs typeface="+mn-lt"/>
              </a:rPr>
              <a:t>tuotteen</a:t>
            </a:r>
          </a:p>
          <a:p>
            <a:pPr algn="ctr"/>
            <a:r>
              <a:rPr lang="en-US" sz="900" b="1">
                <a:ea typeface="+mn-lt"/>
                <a:cs typeface="+mn-lt"/>
              </a:rPr>
              <a:t> </a:t>
            </a:r>
            <a:r>
              <a:rPr lang="en-US" sz="900" b="1" err="1">
                <a:ea typeface="+mn-lt"/>
                <a:cs typeface="+mn-lt"/>
              </a:rPr>
              <a:t>ympärillä</a:t>
            </a:r>
            <a:endParaRPr lang="en-US" b="1" err="1"/>
          </a:p>
        </p:txBody>
      </p:sp>
      <p:sp>
        <p:nvSpPr>
          <p:cNvPr id="44" name="TextBox 11">
            <a:extLst>
              <a:ext uri="{FF2B5EF4-FFF2-40B4-BE49-F238E27FC236}">
                <a16:creationId xmlns:a16="http://schemas.microsoft.com/office/drawing/2014/main" id="{0AF3F45A-394D-1FAD-CF39-56B7EBF18901}"/>
              </a:ext>
            </a:extLst>
          </p:cNvPr>
          <p:cNvSpPr txBox="1"/>
          <p:nvPr/>
        </p:nvSpPr>
        <p:spPr>
          <a:xfrm>
            <a:off x="10644455" y="2861587"/>
            <a:ext cx="1468346" cy="50783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900" b="1" err="1">
                <a:ea typeface="+mn-lt"/>
                <a:cs typeface="+mn-lt"/>
              </a:rPr>
              <a:t>Jatkokäyttö</a:t>
            </a:r>
            <a:r>
              <a:rPr lang="en-US" sz="900" b="1">
                <a:ea typeface="+mn-lt"/>
                <a:cs typeface="+mn-lt"/>
              </a:rPr>
              <a:t> ja </a:t>
            </a:r>
          </a:p>
          <a:p>
            <a:pPr algn="ctr"/>
            <a:r>
              <a:rPr lang="en-US" sz="900" b="1" err="1">
                <a:ea typeface="+mn-lt"/>
                <a:cs typeface="+mn-lt"/>
              </a:rPr>
              <a:t>kierrätettävyys</a:t>
            </a:r>
          </a:p>
          <a:p>
            <a:pPr algn="ctr"/>
            <a:endParaRPr lang="en-US" sz="900" b="1"/>
          </a:p>
        </p:txBody>
      </p:sp>
      <p:sp>
        <p:nvSpPr>
          <p:cNvPr id="46" name="TextBox 15">
            <a:extLst>
              <a:ext uri="{FF2B5EF4-FFF2-40B4-BE49-F238E27FC236}">
                <a16:creationId xmlns:a16="http://schemas.microsoft.com/office/drawing/2014/main" id="{3F576FA6-1643-C518-DC2C-151FF5358B2E}"/>
              </a:ext>
            </a:extLst>
          </p:cNvPr>
          <p:cNvSpPr txBox="1"/>
          <p:nvPr/>
        </p:nvSpPr>
        <p:spPr>
          <a:xfrm>
            <a:off x="-105176" y="2904156"/>
            <a:ext cx="1549988" cy="338554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800" b="1" dirty="0" err="1"/>
              <a:t>Kiertotalousajattelu</a:t>
            </a:r>
            <a:r>
              <a:rPr lang="en-US" sz="800" b="1" dirty="0"/>
              <a:t> /</a:t>
            </a:r>
            <a:br>
              <a:rPr lang="en-US" sz="800" b="1" dirty="0"/>
            </a:br>
            <a:r>
              <a:rPr lang="en-US" sz="800" b="1" dirty="0" err="1"/>
              <a:t>Asenne</a:t>
            </a:r>
            <a:r>
              <a:rPr lang="en-US" sz="800" b="1" dirty="0"/>
              <a:t> </a:t>
            </a:r>
            <a:r>
              <a:rPr lang="en-US" sz="800" b="1" dirty="0" err="1"/>
              <a:t>kiertotalouteen</a:t>
            </a:r>
            <a:endParaRPr lang="en-US" sz="1600" b="1" dirty="0"/>
          </a:p>
        </p:txBody>
      </p:sp>
      <p:sp>
        <p:nvSpPr>
          <p:cNvPr id="47" name="TextBox 16">
            <a:extLst>
              <a:ext uri="{FF2B5EF4-FFF2-40B4-BE49-F238E27FC236}">
                <a16:creationId xmlns:a16="http://schemas.microsoft.com/office/drawing/2014/main" id="{CD44AFEF-6E2B-96C9-22C4-A3D973A40C2D}"/>
              </a:ext>
            </a:extLst>
          </p:cNvPr>
          <p:cNvSpPr txBox="1"/>
          <p:nvPr/>
        </p:nvSpPr>
        <p:spPr>
          <a:xfrm>
            <a:off x="1226734" y="2991038"/>
            <a:ext cx="1549988" cy="2308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900" b="1" err="1"/>
              <a:t>Energiavalinnat</a:t>
            </a:r>
            <a:endParaRPr lang="en-US" b="1"/>
          </a:p>
        </p:txBody>
      </p:sp>
      <p:cxnSp>
        <p:nvCxnSpPr>
          <p:cNvPr id="48" name="Straight Arrow Connector 1">
            <a:extLst>
              <a:ext uri="{FF2B5EF4-FFF2-40B4-BE49-F238E27FC236}">
                <a16:creationId xmlns:a16="http://schemas.microsoft.com/office/drawing/2014/main" id="{B8D90E77-B05D-2FC9-206C-A8BD280AE26C}"/>
              </a:ext>
            </a:extLst>
          </p:cNvPr>
          <p:cNvCxnSpPr>
            <a:cxnSpLocks/>
          </p:cNvCxnSpPr>
          <p:nvPr/>
        </p:nvCxnSpPr>
        <p:spPr>
          <a:xfrm>
            <a:off x="190497" y="2723825"/>
            <a:ext cx="11631503" cy="0"/>
          </a:xfrm>
          <a:prstGeom prst="straightConnector1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ekstiruutu 1">
            <a:extLst>
              <a:ext uri="{FF2B5EF4-FFF2-40B4-BE49-F238E27FC236}">
                <a16:creationId xmlns:a16="http://schemas.microsoft.com/office/drawing/2014/main" id="{0128D8F5-C93D-F7BC-9696-3271A8D31888}"/>
              </a:ext>
            </a:extLst>
          </p:cNvPr>
          <p:cNvSpPr txBox="1"/>
          <p:nvPr/>
        </p:nvSpPr>
        <p:spPr>
          <a:xfrm>
            <a:off x="5075434" y="6084525"/>
            <a:ext cx="683134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i-FI" sz="1200" dirty="0"/>
              <a:t>Täytä tietopallot yrityksesi toimenpiteillä tässä hetkessä, ja millainen on tulevaisuuden visio kiertotalous- ja vastuullisuustoimenpiteissä. Seuraavalla sivulla on yksityiskohtaisempi taulukko, johon voit täydentää ajatuksiasi.</a:t>
            </a:r>
          </a:p>
        </p:txBody>
      </p:sp>
      <p:sp>
        <p:nvSpPr>
          <p:cNvPr id="3" name="Tekstiruutu 2">
            <a:extLst>
              <a:ext uri="{FF2B5EF4-FFF2-40B4-BE49-F238E27FC236}">
                <a16:creationId xmlns:a16="http://schemas.microsoft.com/office/drawing/2014/main" id="{D4E9C614-5FFE-0159-78B0-AEB714E8201C}"/>
              </a:ext>
            </a:extLst>
          </p:cNvPr>
          <p:cNvSpPr txBox="1"/>
          <p:nvPr/>
        </p:nvSpPr>
        <p:spPr>
          <a:xfrm>
            <a:off x="285226" y="6201334"/>
            <a:ext cx="609771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i-FI" b="1" dirty="0"/>
              <a:t>Kiertotalous- ja vastuullisuustoimenpiteet</a:t>
            </a:r>
          </a:p>
        </p:txBody>
      </p:sp>
      <p:sp>
        <p:nvSpPr>
          <p:cNvPr id="4" name="Oval 24">
            <a:extLst>
              <a:ext uri="{FF2B5EF4-FFF2-40B4-BE49-F238E27FC236}">
                <a16:creationId xmlns:a16="http://schemas.microsoft.com/office/drawing/2014/main" id="{D8FFD689-3951-43F0-8389-FCCB1AC44558}"/>
              </a:ext>
            </a:extLst>
          </p:cNvPr>
          <p:cNvSpPr/>
          <p:nvPr/>
        </p:nvSpPr>
        <p:spPr>
          <a:xfrm>
            <a:off x="4458800" y="739933"/>
            <a:ext cx="1173844" cy="1061091"/>
          </a:xfrm>
          <a:prstGeom prst="ellipse">
            <a:avLst/>
          </a:prstGeom>
          <a:solidFill>
            <a:srgbClr val="CBCBD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 sz="900" b="1" dirty="0" err="1">
                <a:solidFill>
                  <a:schemeClr val="tx1"/>
                </a:solidFill>
              </a:rPr>
              <a:t>Kemikaalit</a:t>
            </a:r>
            <a:endParaRPr lang="en-US" sz="900" b="1" dirty="0">
              <a:solidFill>
                <a:schemeClr val="tx1"/>
              </a:solidFill>
            </a:endParaRPr>
          </a:p>
        </p:txBody>
      </p:sp>
      <p:sp>
        <p:nvSpPr>
          <p:cNvPr id="5" name="Oval 32">
            <a:extLst>
              <a:ext uri="{FF2B5EF4-FFF2-40B4-BE49-F238E27FC236}">
                <a16:creationId xmlns:a16="http://schemas.microsoft.com/office/drawing/2014/main" id="{A0E43568-399B-4793-C764-C283522EFCF5}"/>
              </a:ext>
            </a:extLst>
          </p:cNvPr>
          <p:cNvSpPr/>
          <p:nvPr/>
        </p:nvSpPr>
        <p:spPr>
          <a:xfrm>
            <a:off x="9359758" y="1222355"/>
            <a:ext cx="1173844" cy="1061091"/>
          </a:xfrm>
          <a:prstGeom prst="ellipse">
            <a:avLst/>
          </a:prstGeom>
          <a:solidFill>
            <a:srgbClr val="B972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 sz="900" b="1" dirty="0" err="1">
                <a:solidFill>
                  <a:schemeClr val="bg1"/>
                </a:solidFill>
              </a:rPr>
              <a:t>T</a:t>
            </a:r>
            <a:r>
              <a:rPr lang="en-US" sz="900" b="1" dirty="0" err="1">
                <a:solidFill>
                  <a:schemeClr val="bg1"/>
                </a:solidFill>
                <a:ea typeface="+mn-lt"/>
                <a:cs typeface="+mn-lt"/>
              </a:rPr>
              <a:t>uotteen</a:t>
            </a:r>
            <a:r>
              <a:rPr lang="en-US" sz="900" b="1" dirty="0">
                <a:solidFill>
                  <a:schemeClr val="bg1"/>
                </a:solidFill>
                <a:ea typeface="+mn-lt"/>
                <a:cs typeface="+mn-lt"/>
              </a:rPr>
              <a:t> </a:t>
            </a:r>
          </a:p>
          <a:p>
            <a:pPr algn="ctr"/>
            <a:r>
              <a:rPr lang="en-US" sz="900" b="1" dirty="0" err="1">
                <a:solidFill>
                  <a:schemeClr val="bg1"/>
                </a:solidFill>
                <a:ea typeface="+mn-lt"/>
                <a:cs typeface="+mn-lt"/>
              </a:rPr>
              <a:t>Käyttöiän</a:t>
            </a:r>
            <a:endParaRPr lang="en-US" sz="900" b="1" dirty="0">
              <a:solidFill>
                <a:schemeClr val="bg1"/>
              </a:solidFill>
              <a:ea typeface="+mn-lt"/>
              <a:cs typeface="+mn-lt"/>
            </a:endParaRPr>
          </a:p>
          <a:p>
            <a:pPr algn="ctr"/>
            <a:r>
              <a:rPr lang="en-US" sz="900" b="1" dirty="0">
                <a:solidFill>
                  <a:schemeClr val="bg1"/>
                </a:solidFill>
                <a:ea typeface="+mn-lt"/>
                <a:cs typeface="+mn-lt"/>
              </a:rPr>
              <a:t> </a:t>
            </a:r>
            <a:r>
              <a:rPr lang="en-US" sz="900" b="1" dirty="0" err="1">
                <a:solidFill>
                  <a:schemeClr val="bg1"/>
                </a:solidFill>
                <a:ea typeface="+mn-lt"/>
                <a:cs typeface="+mn-lt"/>
              </a:rPr>
              <a:t>pidentäminen</a:t>
            </a:r>
            <a:r>
              <a:rPr lang="en-US" sz="900" b="1" dirty="0">
                <a:solidFill>
                  <a:schemeClr val="bg1"/>
                </a:solidFill>
                <a:ea typeface="+mn-lt"/>
                <a:cs typeface="+mn-lt"/>
              </a:rPr>
              <a:t> ja </a:t>
            </a:r>
            <a:r>
              <a:rPr lang="en-US" sz="900" b="1" dirty="0" err="1">
                <a:solidFill>
                  <a:schemeClr val="bg1"/>
                </a:solidFill>
                <a:ea typeface="+mn-lt"/>
                <a:cs typeface="+mn-lt"/>
              </a:rPr>
              <a:t>palvelut</a:t>
            </a:r>
            <a:r>
              <a:rPr lang="en-US" sz="900" b="1" dirty="0">
                <a:solidFill>
                  <a:schemeClr val="bg1"/>
                </a:solidFill>
                <a:ea typeface="+mn-lt"/>
                <a:cs typeface="+mn-lt"/>
              </a:rPr>
              <a:t> </a:t>
            </a:r>
            <a:r>
              <a:rPr lang="en-US" sz="900" b="1" dirty="0" err="1">
                <a:solidFill>
                  <a:schemeClr val="bg1"/>
                </a:solidFill>
                <a:ea typeface="+mn-lt"/>
                <a:cs typeface="+mn-lt"/>
              </a:rPr>
              <a:t>tuotteen</a:t>
            </a:r>
            <a:r>
              <a:rPr lang="en-US" sz="900" b="1" dirty="0">
                <a:solidFill>
                  <a:schemeClr val="bg1"/>
                </a:solidFill>
                <a:ea typeface="+mn-lt"/>
                <a:cs typeface="+mn-lt"/>
              </a:rPr>
              <a:t> </a:t>
            </a:r>
            <a:r>
              <a:rPr lang="en-US" sz="900" b="1" dirty="0" err="1">
                <a:solidFill>
                  <a:schemeClr val="bg1"/>
                </a:solidFill>
                <a:ea typeface="+mn-lt"/>
                <a:cs typeface="+mn-lt"/>
              </a:rPr>
              <a:t>ympärillä</a:t>
            </a:r>
            <a:endParaRPr lang="en-US" sz="900" b="1" dirty="0">
              <a:solidFill>
                <a:schemeClr val="bg1"/>
              </a:solidFill>
              <a:ea typeface="+mn-lt"/>
              <a:cs typeface="+mn-lt"/>
            </a:endParaRPr>
          </a:p>
        </p:txBody>
      </p:sp>
      <p:sp>
        <p:nvSpPr>
          <p:cNvPr id="6" name="Oval 33">
            <a:extLst>
              <a:ext uri="{FF2B5EF4-FFF2-40B4-BE49-F238E27FC236}">
                <a16:creationId xmlns:a16="http://schemas.microsoft.com/office/drawing/2014/main" id="{64B3A277-6FC1-2F61-213B-A02D77CA995A}"/>
              </a:ext>
            </a:extLst>
          </p:cNvPr>
          <p:cNvSpPr/>
          <p:nvPr/>
        </p:nvSpPr>
        <p:spPr>
          <a:xfrm>
            <a:off x="2581014" y="95861"/>
            <a:ext cx="1173844" cy="1061091"/>
          </a:xfrm>
          <a:prstGeom prst="ellipse">
            <a:avLst/>
          </a:prstGeom>
          <a:solidFill>
            <a:srgbClr val="B0C2CB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 sz="900" b="1" dirty="0" err="1">
                <a:solidFill>
                  <a:schemeClr val="tx1"/>
                </a:solidFill>
              </a:rPr>
              <a:t>Uusien</a:t>
            </a:r>
            <a:r>
              <a:rPr lang="en-US" sz="900" b="1" dirty="0">
                <a:solidFill>
                  <a:schemeClr val="tx1"/>
                </a:solidFill>
              </a:rPr>
              <a:t> </a:t>
            </a:r>
            <a:r>
              <a:rPr lang="en-US" sz="900" b="1" dirty="0" err="1">
                <a:solidFill>
                  <a:schemeClr val="tx1"/>
                </a:solidFill>
              </a:rPr>
              <a:t>tuotteiden</a:t>
            </a:r>
            <a:r>
              <a:rPr lang="en-US" sz="900" b="1" dirty="0">
                <a:solidFill>
                  <a:schemeClr val="tx1"/>
                </a:solidFill>
              </a:rPr>
              <a:t> </a:t>
            </a:r>
            <a:r>
              <a:rPr lang="en-US" sz="900" b="1" dirty="0" err="1">
                <a:solidFill>
                  <a:schemeClr val="tx1"/>
                </a:solidFill>
              </a:rPr>
              <a:t>kehittäminen</a:t>
            </a:r>
            <a:r>
              <a:rPr lang="en-US" sz="900" b="1" dirty="0">
                <a:solidFill>
                  <a:schemeClr val="tx1"/>
                </a:solidFill>
              </a:rPr>
              <a:t> </a:t>
            </a:r>
            <a:r>
              <a:rPr lang="en-US" sz="900" b="1" dirty="0" err="1">
                <a:solidFill>
                  <a:schemeClr val="tx1"/>
                </a:solidFill>
              </a:rPr>
              <a:t>sivuvirrasta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7" name="Oval 34">
            <a:extLst>
              <a:ext uri="{FF2B5EF4-FFF2-40B4-BE49-F238E27FC236}">
                <a16:creationId xmlns:a16="http://schemas.microsoft.com/office/drawing/2014/main" id="{0E5F2347-9169-2D93-7142-BEE66D33AB3A}"/>
              </a:ext>
            </a:extLst>
          </p:cNvPr>
          <p:cNvSpPr/>
          <p:nvPr/>
        </p:nvSpPr>
        <p:spPr>
          <a:xfrm>
            <a:off x="7793787" y="960241"/>
            <a:ext cx="1173844" cy="1061091"/>
          </a:xfrm>
          <a:prstGeom prst="ellipse">
            <a:avLst/>
          </a:prstGeom>
          <a:solidFill>
            <a:srgbClr val="4E003A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 sz="900" b="1" dirty="0" err="1">
                <a:solidFill>
                  <a:schemeClr val="bg1"/>
                </a:solidFill>
              </a:rPr>
              <a:t>Viestintä</a:t>
            </a:r>
            <a:endParaRPr lang="en-US" sz="900" b="1" dirty="0">
              <a:solidFill>
                <a:schemeClr val="bg1"/>
              </a:solidFill>
            </a:endParaRPr>
          </a:p>
        </p:txBody>
      </p:sp>
      <p:sp>
        <p:nvSpPr>
          <p:cNvPr id="8" name="Oval 35">
            <a:extLst>
              <a:ext uri="{FF2B5EF4-FFF2-40B4-BE49-F238E27FC236}">
                <a16:creationId xmlns:a16="http://schemas.microsoft.com/office/drawing/2014/main" id="{72FCC632-43C8-8111-3226-AB0D356934BF}"/>
              </a:ext>
            </a:extLst>
          </p:cNvPr>
          <p:cNvSpPr/>
          <p:nvPr/>
        </p:nvSpPr>
        <p:spPr>
          <a:xfrm>
            <a:off x="10732930" y="960240"/>
            <a:ext cx="1173844" cy="1061091"/>
          </a:xfrm>
          <a:prstGeom prst="ellipse">
            <a:avLst/>
          </a:prstGeom>
          <a:solidFill>
            <a:srgbClr val="9506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900" b="1" dirty="0" err="1">
                <a:solidFill>
                  <a:schemeClr val="bg1"/>
                </a:solidFill>
              </a:rPr>
              <a:t>Kierrättäminen</a:t>
            </a:r>
            <a:r>
              <a:rPr lang="en-US" sz="900" b="1" dirty="0">
                <a:solidFill>
                  <a:schemeClr val="bg1"/>
                </a:solidFill>
              </a:rPr>
              <a:t> ja </a:t>
            </a:r>
            <a:r>
              <a:rPr lang="en-US" sz="900" b="1" dirty="0" err="1">
                <a:solidFill>
                  <a:schemeClr val="bg1"/>
                </a:solidFill>
              </a:rPr>
              <a:t>jatkokäyttö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9" name="Oval 36">
            <a:extLst>
              <a:ext uri="{FF2B5EF4-FFF2-40B4-BE49-F238E27FC236}">
                <a16:creationId xmlns:a16="http://schemas.microsoft.com/office/drawing/2014/main" id="{05E521DC-A3CF-1F2E-FFDD-2866C0C893FC}"/>
              </a:ext>
            </a:extLst>
          </p:cNvPr>
          <p:cNvSpPr/>
          <p:nvPr/>
        </p:nvSpPr>
        <p:spPr>
          <a:xfrm>
            <a:off x="1456155" y="1275145"/>
            <a:ext cx="1173844" cy="1061091"/>
          </a:xfrm>
          <a:prstGeom prst="ellipse">
            <a:avLst/>
          </a:prstGeom>
          <a:solidFill>
            <a:srgbClr val="8FB1C9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900" b="1" err="1">
                <a:solidFill>
                  <a:schemeClr val="tx1"/>
                </a:solidFill>
                <a:ea typeface="+mn-lt"/>
                <a:cs typeface="+mn-lt"/>
              </a:rPr>
              <a:t>Materiaali-valinnat</a:t>
            </a:r>
          </a:p>
        </p:txBody>
      </p:sp>
      <p:sp>
        <p:nvSpPr>
          <p:cNvPr id="10" name="Oval 37">
            <a:extLst>
              <a:ext uri="{FF2B5EF4-FFF2-40B4-BE49-F238E27FC236}">
                <a16:creationId xmlns:a16="http://schemas.microsoft.com/office/drawing/2014/main" id="{D8D31560-BA77-614F-0B2F-CBE7BC4D5597}"/>
              </a:ext>
            </a:extLst>
          </p:cNvPr>
          <p:cNvSpPr/>
          <p:nvPr/>
        </p:nvSpPr>
        <p:spPr>
          <a:xfrm>
            <a:off x="458298" y="159360"/>
            <a:ext cx="1173844" cy="1061091"/>
          </a:xfrm>
          <a:prstGeom prst="ellipse">
            <a:avLst/>
          </a:prstGeom>
          <a:solidFill>
            <a:srgbClr val="233D6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900" b="1" dirty="0" err="1">
                <a:solidFill>
                  <a:schemeClr val="bg1"/>
                </a:solidFill>
                <a:ea typeface="+mn-lt"/>
                <a:cs typeface="+mn-lt"/>
              </a:rPr>
              <a:t>Kiertotalous-ajattelu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11" name="TextBox 28">
            <a:extLst>
              <a:ext uri="{FF2B5EF4-FFF2-40B4-BE49-F238E27FC236}">
                <a16:creationId xmlns:a16="http://schemas.microsoft.com/office/drawing/2014/main" id="{DBCC7645-B963-8011-0CF0-407240312833}"/>
              </a:ext>
            </a:extLst>
          </p:cNvPr>
          <p:cNvSpPr txBox="1"/>
          <p:nvPr/>
        </p:nvSpPr>
        <p:spPr>
          <a:xfrm>
            <a:off x="5321006" y="3558037"/>
            <a:ext cx="1549988" cy="27699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1200" b="1" dirty="0">
                <a:ea typeface="+mn-lt"/>
                <a:cs typeface="+mn-lt"/>
              </a:rPr>
              <a:t> </a:t>
            </a:r>
            <a:r>
              <a:rPr lang="en-US" sz="1200" b="1" dirty="0" err="1">
                <a:ea typeface="+mn-lt"/>
                <a:cs typeface="+mn-lt"/>
              </a:rPr>
              <a:t>Tulevaisuus</a:t>
            </a:r>
            <a:endParaRPr lang="en-US" sz="1200" dirty="0">
              <a:ea typeface="+mn-lt"/>
              <a:cs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95542879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86390C2F-713F-8E89-65F1-0B9DE9EFC59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76260709"/>
              </p:ext>
            </p:extLst>
          </p:nvPr>
        </p:nvGraphicFramePr>
        <p:xfrm>
          <a:off x="316675" y="405739"/>
          <a:ext cx="11601347" cy="5347788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3194358">
                  <a:extLst>
                    <a:ext uri="{9D8B030D-6E8A-4147-A177-3AD203B41FA5}">
                      <a16:colId xmlns:a16="http://schemas.microsoft.com/office/drawing/2014/main" val="3939441688"/>
                    </a:ext>
                  </a:extLst>
                </a:gridCol>
                <a:gridCol w="2020272">
                  <a:extLst>
                    <a:ext uri="{9D8B030D-6E8A-4147-A177-3AD203B41FA5}">
                      <a16:colId xmlns:a16="http://schemas.microsoft.com/office/drawing/2014/main" val="462379431"/>
                    </a:ext>
                  </a:extLst>
                </a:gridCol>
                <a:gridCol w="2136625">
                  <a:extLst>
                    <a:ext uri="{9D8B030D-6E8A-4147-A177-3AD203B41FA5}">
                      <a16:colId xmlns:a16="http://schemas.microsoft.com/office/drawing/2014/main" val="1818530001"/>
                    </a:ext>
                  </a:extLst>
                </a:gridCol>
                <a:gridCol w="2305862">
                  <a:extLst>
                    <a:ext uri="{9D8B030D-6E8A-4147-A177-3AD203B41FA5}">
                      <a16:colId xmlns:a16="http://schemas.microsoft.com/office/drawing/2014/main" val="246361891"/>
                    </a:ext>
                  </a:extLst>
                </a:gridCol>
                <a:gridCol w="1944230">
                  <a:extLst>
                    <a:ext uri="{9D8B030D-6E8A-4147-A177-3AD203B41FA5}">
                      <a16:colId xmlns:a16="http://schemas.microsoft.com/office/drawing/2014/main" val="702310124"/>
                    </a:ext>
                  </a:extLst>
                </a:gridCol>
              </a:tblGrid>
              <a:tr h="457262">
                <a:tc gridSpan="5"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b="1" dirty="0" err="1">
                          <a:latin typeface="+mn-lt"/>
                        </a:rPr>
                        <a:t>Tekstiilialan</a:t>
                      </a:r>
                      <a:r>
                        <a:rPr lang="en-US" b="1" dirty="0">
                          <a:latin typeface="+mn-lt"/>
                        </a:rPr>
                        <a:t> </a:t>
                      </a:r>
                      <a:r>
                        <a:rPr lang="en-US" b="1" dirty="0" err="1">
                          <a:latin typeface="+mn-lt"/>
                        </a:rPr>
                        <a:t>yritysten</a:t>
                      </a:r>
                      <a:r>
                        <a:rPr lang="en-US" b="1" dirty="0">
                          <a:latin typeface="+mn-lt"/>
                        </a:rPr>
                        <a:t> </a:t>
                      </a:r>
                      <a:r>
                        <a:rPr lang="en-US" b="1" dirty="0" err="1">
                          <a:latin typeface="+mn-lt"/>
                        </a:rPr>
                        <a:t>tiekartta</a:t>
                      </a:r>
                      <a:r>
                        <a:rPr lang="en-US" b="1" dirty="0">
                          <a:latin typeface="+mn-lt"/>
                        </a:rPr>
                        <a:t> </a:t>
                      </a:r>
                      <a:r>
                        <a:rPr lang="en-US" b="1" dirty="0" err="1">
                          <a:latin typeface="+mn-lt"/>
                        </a:rPr>
                        <a:t>kiertotalouteen</a:t>
                      </a:r>
                      <a:endParaRPr lang="en-US" b="1" dirty="0">
                        <a:latin typeface="+mn-lt"/>
                      </a:endParaRPr>
                    </a:p>
                  </a:txBody>
                  <a:tcPr anchor="ctr">
                    <a:solidFill>
                      <a:srgbClr val="EEEEEE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03052407"/>
                  </a:ext>
                </a:extLst>
              </a:tr>
              <a:tr h="723998">
                <a:tc>
                  <a:txBody>
                    <a:bodyPr/>
                    <a:lstStyle/>
                    <a:p>
                      <a:pPr fontAlgn="auto"/>
                      <a:endParaRPr lang="en-US" sz="900">
                        <a:effectLst/>
                        <a:latin typeface="+mn-lt"/>
                      </a:endParaRPr>
                    </a:p>
                  </a:txBody>
                  <a:tcPr anchor="ctr">
                    <a:lnL w="12221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221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221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1600" b="1" dirty="0" err="1">
                          <a:effectLst/>
                          <a:latin typeface="+mn-lt"/>
                        </a:rPr>
                        <a:t>Nykytila</a:t>
                      </a:r>
                      <a:endParaRPr lang="en-US" sz="4000" b="1" dirty="0">
                        <a:latin typeface="+mn-lt"/>
                      </a:endParaRPr>
                    </a:p>
                  </a:txBody>
                  <a:tcPr anchor="ctr">
                    <a:lnL w="12221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221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671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1600" b="1" dirty="0">
                          <a:effectLst/>
                          <a:latin typeface="+mn-lt"/>
                        </a:rPr>
                        <a:t>2030</a:t>
                      </a:r>
                    </a:p>
                  </a:txBody>
                  <a:tcPr anchor="ctr">
                    <a:lnL w="12221">
                      <a:solidFill>
                        <a:srgbClr val="FFFFFF"/>
                      </a:solidFill>
                    </a:lnL>
                    <a:lnR w="12221">
                      <a:solidFill>
                        <a:srgbClr val="FFFFFF"/>
                      </a:solidFill>
                    </a:lnR>
                    <a:lnT w="36671">
                      <a:solidFill>
                        <a:srgbClr val="FFFFFF"/>
                      </a:solidFill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en-US" sz="1600" b="1" dirty="0">
                          <a:effectLst/>
                          <a:latin typeface="+mn-lt"/>
                        </a:rPr>
                        <a:t>2050</a:t>
                      </a:r>
                      <a:endParaRPr lang="en-US" sz="4000" b="1" dirty="0">
                        <a:effectLst/>
                        <a:latin typeface="+mn-lt"/>
                      </a:endParaRPr>
                    </a:p>
                  </a:txBody>
                  <a:tcPr anchor="ctr">
                    <a:lnL w="12221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221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671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1600" b="1" dirty="0" err="1">
                          <a:effectLst/>
                          <a:latin typeface="+mn-lt"/>
                        </a:rPr>
                        <a:t>Tavoitetila</a:t>
                      </a:r>
                      <a:r>
                        <a:rPr lang="en-US" sz="1600" b="1" dirty="0">
                          <a:effectLst/>
                          <a:latin typeface="+mn-lt"/>
                        </a:rPr>
                        <a:t> &amp; </a:t>
                      </a:r>
                      <a:r>
                        <a:rPr lang="en-US" sz="1600" b="1" dirty="0" err="1">
                          <a:effectLst/>
                          <a:latin typeface="+mn-lt"/>
                        </a:rPr>
                        <a:t>mittarit</a:t>
                      </a:r>
                      <a:endParaRPr lang="en-US" sz="1600" b="1" dirty="0">
                        <a:effectLst/>
                        <a:latin typeface="+mn-lt"/>
                      </a:endParaRPr>
                    </a:p>
                  </a:txBody>
                  <a:tcPr anchor="ctr">
                    <a:lnL w="12221">
                      <a:solidFill>
                        <a:srgbClr val="FFFFFF"/>
                      </a:solidFill>
                    </a:lnL>
                    <a:lnR w="12221">
                      <a:solidFill>
                        <a:srgbClr val="FFFFFF"/>
                      </a:solidFill>
                    </a:lnR>
                    <a:lnT w="36671">
                      <a:solidFill>
                        <a:srgbClr val="FFFFFF"/>
                      </a:solidFill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28575902"/>
                  </a:ext>
                </a:extLst>
              </a:tr>
              <a:tr h="506213"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1100" b="1" dirty="0" err="1">
                          <a:solidFill>
                            <a:schemeClr val="bg1"/>
                          </a:solidFill>
                          <a:effectLst/>
                          <a:latin typeface="Aptos"/>
                        </a:rPr>
                        <a:t>Kiertotalousajattelu</a:t>
                      </a:r>
                      <a:endParaRPr lang="en-US" sz="1100" b="1" dirty="0">
                        <a:solidFill>
                          <a:schemeClr val="bg1"/>
                        </a:solidFill>
                        <a:effectLst/>
                        <a:latin typeface="Aptos"/>
                      </a:endParaRPr>
                    </a:p>
                  </a:txBody>
                  <a:tcPr anchor="ctr">
                    <a:lnL w="12221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221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221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33D60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endParaRPr lang="en-US" sz="900" b="1" dirty="0">
                        <a:solidFill>
                          <a:schemeClr val="bg1"/>
                        </a:solidFill>
                        <a:effectLst/>
                        <a:highlight>
                          <a:srgbClr val="00B0F0"/>
                        </a:highlight>
                        <a:latin typeface="Apto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endParaRPr lang="en-US" sz="900" b="1" dirty="0">
                        <a:solidFill>
                          <a:schemeClr val="bg1"/>
                        </a:solidFill>
                        <a:effectLst/>
                        <a:highlight>
                          <a:srgbClr val="00B0F0"/>
                        </a:highlight>
                        <a:latin typeface="Apto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endParaRPr lang="en-US" sz="900" b="1" dirty="0">
                        <a:solidFill>
                          <a:schemeClr val="bg1"/>
                        </a:solidFill>
                        <a:effectLst/>
                        <a:highlight>
                          <a:srgbClr val="00B0F0"/>
                        </a:highlight>
                        <a:latin typeface="Apto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endParaRPr lang="en-US" sz="900" b="1" dirty="0">
                        <a:solidFill>
                          <a:schemeClr val="bg1"/>
                        </a:solidFill>
                        <a:effectLst/>
                        <a:highlight>
                          <a:srgbClr val="00B0F0"/>
                        </a:highlight>
                        <a:latin typeface="Apto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29114461"/>
                  </a:ext>
                </a:extLst>
              </a:tr>
              <a:tr h="632768">
                <a:tc>
                  <a:txBody>
                    <a:bodyPr/>
                    <a:lstStyle/>
                    <a:p>
                      <a:pPr algn="ctr" fontAlgn="base"/>
                      <a:r>
                        <a:rPr lang="en-US" sz="1100" b="1" dirty="0" err="1">
                          <a:solidFill>
                            <a:schemeClr val="tx1"/>
                          </a:solidFill>
                          <a:effectLst/>
                          <a:latin typeface="Aptos"/>
                        </a:rPr>
                        <a:t>Materiaalivalinnat</a:t>
                      </a:r>
                      <a:endParaRPr lang="en-US" sz="1100" b="1" dirty="0">
                        <a:solidFill>
                          <a:schemeClr val="tx1"/>
                        </a:solidFill>
                        <a:effectLst/>
                        <a:latin typeface="Aptos"/>
                      </a:endParaRPr>
                    </a:p>
                    <a:p>
                      <a:pPr algn="ctr" fontAlgn="base"/>
                      <a:r>
                        <a:rPr lang="en-US" sz="1100" b="1" dirty="0" err="1">
                          <a:solidFill>
                            <a:schemeClr val="tx1"/>
                          </a:solidFill>
                          <a:effectLst/>
                          <a:latin typeface="Aptos"/>
                        </a:rPr>
                        <a:t>Esimerkiksi</a:t>
                      </a:r>
                      <a:r>
                        <a:rPr lang="en-US" sz="1100" b="1" dirty="0">
                          <a:solidFill>
                            <a:schemeClr val="tx1"/>
                          </a:solidFill>
                          <a:effectLst/>
                          <a:latin typeface="Aptos"/>
                        </a:rPr>
                        <a:t>: </a:t>
                      </a:r>
                      <a:r>
                        <a:rPr lang="en-US" sz="1100" b="1" dirty="0" err="1">
                          <a:solidFill>
                            <a:schemeClr val="tx1"/>
                          </a:solidFill>
                          <a:effectLst/>
                          <a:latin typeface="Aptos"/>
                        </a:rPr>
                        <a:t>Kierrätettävyys</a:t>
                      </a:r>
                      <a:r>
                        <a:rPr lang="en-US" sz="1100" b="1" dirty="0">
                          <a:solidFill>
                            <a:schemeClr val="tx1"/>
                          </a:solidFill>
                          <a:effectLst/>
                          <a:latin typeface="Aptos"/>
                        </a:rPr>
                        <a:t>, </a:t>
                      </a:r>
                    </a:p>
                    <a:p>
                      <a:pPr algn="ctr" fontAlgn="base"/>
                      <a:r>
                        <a:rPr lang="en-US" sz="1100" b="1" dirty="0" err="1">
                          <a:solidFill>
                            <a:schemeClr val="tx1"/>
                          </a:solidFill>
                          <a:effectLst/>
                          <a:latin typeface="Aptos"/>
                        </a:rPr>
                        <a:t>uusiutuvat</a:t>
                      </a:r>
                      <a:r>
                        <a:rPr lang="en-US" sz="1100" b="1" dirty="0">
                          <a:solidFill>
                            <a:schemeClr val="tx1"/>
                          </a:solidFill>
                          <a:effectLst/>
                          <a:latin typeface="Aptos"/>
                        </a:rPr>
                        <a:t> / </a:t>
                      </a:r>
                      <a:r>
                        <a:rPr lang="en-US" sz="1100" b="1" dirty="0" err="1">
                          <a:solidFill>
                            <a:schemeClr val="tx1"/>
                          </a:solidFill>
                          <a:effectLst/>
                          <a:latin typeface="Aptos"/>
                        </a:rPr>
                        <a:t>uusiutumattomat</a:t>
                      </a:r>
                      <a:endParaRPr lang="en-US" sz="1100" b="1" dirty="0">
                        <a:solidFill>
                          <a:schemeClr val="tx1"/>
                        </a:solidFill>
                        <a:effectLst/>
                        <a:latin typeface="Aptos"/>
                      </a:endParaRPr>
                    </a:p>
                  </a:txBody>
                  <a:tcPr anchor="ctr">
                    <a:lnL w="12221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221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221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FB1C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auto"/>
                      <a:endParaRPr lang="en-US" sz="900" dirty="0">
                        <a:effectLst/>
                        <a:latin typeface="Aptos" panose="020B00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endParaRPr lang="en-US" sz="900" dirty="0">
                        <a:effectLst/>
                        <a:latin typeface="Apto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auto"/>
                      <a:endParaRPr lang="en-US" sz="900" dirty="0">
                        <a:effectLst/>
                        <a:latin typeface="Aptos" panose="020B00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endParaRPr lang="en-US" sz="900" dirty="0">
                        <a:effectLst/>
                        <a:latin typeface="Apto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81225085"/>
                  </a:ext>
                </a:extLst>
              </a:tr>
              <a:tr h="535418"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 err="1">
                          <a:solidFill>
                            <a:schemeClr val="tx1"/>
                          </a:solidFill>
                        </a:rPr>
                        <a:t>Uusien</a:t>
                      </a:r>
                      <a:r>
                        <a:rPr lang="en-US" sz="1100" b="1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1100" b="1" dirty="0" err="1">
                          <a:solidFill>
                            <a:schemeClr val="tx1"/>
                          </a:solidFill>
                        </a:rPr>
                        <a:t>tuotteiden</a:t>
                      </a:r>
                      <a:r>
                        <a:rPr lang="en-US" sz="1100" b="1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1100" b="1" dirty="0" err="1">
                          <a:solidFill>
                            <a:schemeClr val="tx1"/>
                          </a:solidFill>
                        </a:rPr>
                        <a:t>kehittäminen</a:t>
                      </a:r>
                      <a:r>
                        <a:rPr lang="en-US" sz="1100" b="1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1100" b="1" dirty="0" err="1">
                          <a:solidFill>
                            <a:schemeClr val="tx1"/>
                          </a:solidFill>
                        </a:rPr>
                        <a:t>sivuvirrasta</a:t>
                      </a:r>
                      <a:endParaRPr lang="en-US" sz="11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221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221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221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0C2C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auto"/>
                      <a:endParaRPr lang="en-US" sz="900" dirty="0">
                        <a:effectLst/>
                        <a:latin typeface="Aptos" panose="020B00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endParaRPr lang="en-US" sz="900" dirty="0">
                        <a:effectLst/>
                        <a:latin typeface="Apto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auto"/>
                      <a:endParaRPr lang="en-US" sz="900" dirty="0">
                        <a:effectLst/>
                        <a:latin typeface="Aptos" panose="020B00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endParaRPr lang="en-US" sz="900" dirty="0">
                        <a:effectLst/>
                        <a:latin typeface="Apto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43455933"/>
                  </a:ext>
                </a:extLst>
              </a:tr>
              <a:tr h="661972">
                <a:tc>
                  <a:txBody>
                    <a:bodyPr/>
                    <a:lstStyle/>
                    <a:p>
                      <a:pPr algn="ctr" fontAlgn="base"/>
                      <a:r>
                        <a:rPr lang="en-US" sz="1100" b="1" dirty="0" err="1">
                          <a:effectLst/>
                          <a:latin typeface="Aptos"/>
                        </a:rPr>
                        <a:t>Kemikaalit</a:t>
                      </a:r>
                      <a:r>
                        <a:rPr lang="en-US" sz="1100" b="1" dirty="0">
                          <a:effectLst/>
                          <a:latin typeface="Aptos"/>
                        </a:rPr>
                        <a:t>:</a:t>
                      </a:r>
                    </a:p>
                    <a:p>
                      <a:pPr algn="ctr" fontAlgn="base"/>
                      <a:r>
                        <a:rPr lang="en-US" sz="1100" b="1" dirty="0" err="1">
                          <a:effectLst/>
                          <a:latin typeface="Aptos"/>
                        </a:rPr>
                        <a:t>Esim</a:t>
                      </a:r>
                      <a:r>
                        <a:rPr lang="en-US" sz="1100" b="1" dirty="0">
                          <a:effectLst/>
                          <a:latin typeface="Aptos"/>
                        </a:rPr>
                        <a:t>. </a:t>
                      </a:r>
                      <a:r>
                        <a:rPr lang="en-US" sz="1100" b="1" dirty="0" err="1">
                          <a:effectLst/>
                          <a:latin typeface="Aptos"/>
                        </a:rPr>
                        <a:t>Värjäys</a:t>
                      </a:r>
                      <a:r>
                        <a:rPr lang="en-US" sz="1100" b="1" dirty="0">
                          <a:effectLst/>
                          <a:latin typeface="Aptos"/>
                        </a:rPr>
                        <a:t> ja </a:t>
                      </a:r>
                      <a:r>
                        <a:rPr lang="en-US" sz="1100" b="1" dirty="0" err="1">
                          <a:effectLst/>
                          <a:latin typeface="Aptos"/>
                        </a:rPr>
                        <a:t>viimeistykset</a:t>
                      </a:r>
                      <a:endParaRPr lang="en-US" sz="1100" b="1" dirty="0">
                        <a:effectLst/>
                        <a:latin typeface="Aptos"/>
                      </a:endParaRPr>
                    </a:p>
                  </a:txBody>
                  <a:tcPr anchor="ctr">
                    <a:lnL w="12221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221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221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CBD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auto"/>
                      <a:endParaRPr lang="en-US" sz="900" dirty="0">
                        <a:effectLst/>
                        <a:latin typeface="Aptos" panose="020B00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endParaRPr lang="en-US" sz="900" dirty="0">
                        <a:effectLst/>
                        <a:latin typeface="Apto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auto"/>
                      <a:endParaRPr lang="en-US" sz="900" dirty="0">
                        <a:effectLst/>
                        <a:latin typeface="Aptos" panose="020B00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endParaRPr lang="en-US" sz="900" dirty="0">
                        <a:effectLst/>
                        <a:latin typeface="Apto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52131348"/>
                  </a:ext>
                </a:extLst>
              </a:tr>
              <a:tr h="593828">
                <a:tc>
                  <a:txBody>
                    <a:bodyPr/>
                    <a:lstStyle/>
                    <a:p>
                      <a:pPr algn="ctr" fontAlgn="base"/>
                      <a:r>
                        <a:rPr lang="en-US" sz="1100" b="1" dirty="0" err="1">
                          <a:solidFill>
                            <a:schemeClr val="bg1"/>
                          </a:solidFill>
                          <a:effectLst/>
                          <a:latin typeface="Aptos"/>
                        </a:rPr>
                        <a:t>Viestintä</a:t>
                      </a:r>
                      <a:endParaRPr lang="en-US" sz="1100" b="1" dirty="0">
                        <a:solidFill>
                          <a:schemeClr val="bg1"/>
                        </a:solidFill>
                        <a:effectLst/>
                        <a:latin typeface="Aptos"/>
                      </a:endParaRPr>
                    </a:p>
                  </a:txBody>
                  <a:tcPr anchor="ctr">
                    <a:lnL w="12221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221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221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E003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auto"/>
                      <a:endParaRPr lang="en-US" sz="900" dirty="0">
                        <a:effectLst/>
                        <a:highlight>
                          <a:srgbClr val="FFFF00"/>
                        </a:highlight>
                        <a:latin typeface="Aptos" panose="020B00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endParaRPr lang="en-US" sz="900" dirty="0">
                        <a:effectLst/>
                        <a:highlight>
                          <a:srgbClr val="FFFF00"/>
                        </a:highlight>
                        <a:latin typeface="Apto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auto"/>
                      <a:endParaRPr lang="en-US" sz="900" dirty="0">
                        <a:effectLst/>
                        <a:highlight>
                          <a:srgbClr val="FFFF00"/>
                        </a:highlight>
                        <a:latin typeface="Aptos" panose="020B00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endParaRPr lang="en-US" sz="900" dirty="0">
                        <a:effectLst/>
                        <a:highlight>
                          <a:srgbClr val="FFFF00"/>
                        </a:highlight>
                        <a:latin typeface="Apto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39210436"/>
                  </a:ext>
                </a:extLst>
              </a:tr>
              <a:tr h="535418"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 err="1">
                          <a:solidFill>
                            <a:schemeClr val="bg1"/>
                          </a:solidFill>
                        </a:rPr>
                        <a:t>T</a:t>
                      </a:r>
                      <a:r>
                        <a:rPr lang="en-US" sz="1100" b="1" dirty="0" err="1">
                          <a:solidFill>
                            <a:schemeClr val="bg1"/>
                          </a:solidFill>
                          <a:ea typeface="+mn-lt"/>
                          <a:cs typeface="+mn-lt"/>
                        </a:rPr>
                        <a:t>uotteen</a:t>
                      </a:r>
                      <a:r>
                        <a:rPr lang="en-US" sz="1100" b="1" dirty="0">
                          <a:solidFill>
                            <a:schemeClr val="bg1"/>
                          </a:solidFill>
                          <a:ea typeface="+mn-lt"/>
                          <a:cs typeface="+mn-lt"/>
                        </a:rPr>
                        <a:t> </a:t>
                      </a:r>
                      <a:r>
                        <a:rPr lang="en-US" sz="1100" b="1" dirty="0" err="1">
                          <a:solidFill>
                            <a:schemeClr val="bg1"/>
                          </a:solidFill>
                          <a:ea typeface="+mn-lt"/>
                          <a:cs typeface="+mn-lt"/>
                        </a:rPr>
                        <a:t>käyttöiän</a:t>
                      </a:r>
                      <a:endParaRPr lang="en-US" sz="1100" b="1" dirty="0">
                        <a:solidFill>
                          <a:schemeClr val="bg1"/>
                        </a:solidFill>
                        <a:ea typeface="+mn-lt"/>
                        <a:cs typeface="+mn-lt"/>
                      </a:endParaRPr>
                    </a:p>
                    <a:p>
                      <a:pPr algn="ctr"/>
                      <a:r>
                        <a:rPr lang="en-US" sz="1100" b="1" dirty="0">
                          <a:solidFill>
                            <a:schemeClr val="bg1"/>
                          </a:solidFill>
                          <a:ea typeface="+mn-lt"/>
                          <a:cs typeface="+mn-lt"/>
                        </a:rPr>
                        <a:t> </a:t>
                      </a:r>
                      <a:r>
                        <a:rPr lang="en-US" sz="1100" b="1" dirty="0" err="1">
                          <a:solidFill>
                            <a:schemeClr val="bg1"/>
                          </a:solidFill>
                          <a:ea typeface="+mn-lt"/>
                          <a:cs typeface="+mn-lt"/>
                        </a:rPr>
                        <a:t>pidentäminen</a:t>
                      </a:r>
                      <a:r>
                        <a:rPr lang="en-US" sz="1100" b="1" dirty="0">
                          <a:solidFill>
                            <a:schemeClr val="bg1"/>
                          </a:solidFill>
                          <a:ea typeface="+mn-lt"/>
                          <a:cs typeface="+mn-lt"/>
                        </a:rPr>
                        <a:t> ja </a:t>
                      </a:r>
                      <a:r>
                        <a:rPr lang="en-US" sz="1100" b="1" dirty="0" err="1">
                          <a:solidFill>
                            <a:schemeClr val="bg1"/>
                          </a:solidFill>
                          <a:ea typeface="+mn-lt"/>
                          <a:cs typeface="+mn-lt"/>
                        </a:rPr>
                        <a:t>palvelut</a:t>
                      </a:r>
                      <a:r>
                        <a:rPr lang="en-US" sz="1100" b="1" dirty="0">
                          <a:solidFill>
                            <a:schemeClr val="bg1"/>
                          </a:solidFill>
                          <a:ea typeface="+mn-lt"/>
                          <a:cs typeface="+mn-lt"/>
                        </a:rPr>
                        <a:t> </a:t>
                      </a:r>
                      <a:r>
                        <a:rPr lang="en-US" sz="1100" b="1" dirty="0" err="1">
                          <a:solidFill>
                            <a:schemeClr val="bg1"/>
                          </a:solidFill>
                          <a:ea typeface="+mn-lt"/>
                          <a:cs typeface="+mn-lt"/>
                        </a:rPr>
                        <a:t>tuotteen</a:t>
                      </a:r>
                      <a:r>
                        <a:rPr lang="en-US" sz="1100" b="1" dirty="0">
                          <a:solidFill>
                            <a:schemeClr val="bg1"/>
                          </a:solidFill>
                          <a:ea typeface="+mn-lt"/>
                          <a:cs typeface="+mn-lt"/>
                        </a:rPr>
                        <a:t> </a:t>
                      </a:r>
                      <a:r>
                        <a:rPr lang="en-US" sz="1100" b="1" dirty="0" err="1">
                          <a:solidFill>
                            <a:schemeClr val="bg1"/>
                          </a:solidFill>
                          <a:ea typeface="+mn-lt"/>
                          <a:cs typeface="+mn-lt"/>
                        </a:rPr>
                        <a:t>ympärillä</a:t>
                      </a:r>
                      <a:endParaRPr lang="en-US" sz="1100" b="1" dirty="0">
                        <a:solidFill>
                          <a:schemeClr val="bg1"/>
                        </a:solidFill>
                        <a:ea typeface="+mn-lt"/>
                        <a:cs typeface="+mn-lt"/>
                      </a:endParaRPr>
                    </a:p>
                  </a:txBody>
                  <a:tcPr anchor="ctr">
                    <a:lnL w="12221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221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221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972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auto"/>
                      <a:endParaRPr lang="en-US" sz="900" dirty="0">
                        <a:effectLst/>
                        <a:highlight>
                          <a:srgbClr val="0070C0"/>
                        </a:highlight>
                        <a:latin typeface="Aptos" panose="020B00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endParaRPr lang="en-US" sz="900" dirty="0">
                        <a:effectLst/>
                        <a:highlight>
                          <a:srgbClr val="0070C0"/>
                        </a:highlight>
                        <a:latin typeface="Apto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auto"/>
                      <a:endParaRPr lang="en-US" sz="900" dirty="0">
                        <a:effectLst/>
                        <a:highlight>
                          <a:srgbClr val="0070C0"/>
                        </a:highlight>
                        <a:latin typeface="Aptos" panose="020B00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endParaRPr lang="en-US" sz="900" dirty="0">
                        <a:effectLst/>
                        <a:highlight>
                          <a:srgbClr val="0070C0"/>
                        </a:highlight>
                        <a:latin typeface="Apto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53450910"/>
                  </a:ext>
                </a:extLst>
              </a:tr>
              <a:tr h="700911"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 err="1">
                          <a:solidFill>
                            <a:schemeClr val="bg1"/>
                          </a:solidFill>
                        </a:rPr>
                        <a:t>Kierrättäminen</a:t>
                      </a:r>
                      <a:r>
                        <a:rPr lang="en-US" sz="1100" b="1" dirty="0">
                          <a:solidFill>
                            <a:schemeClr val="bg1"/>
                          </a:solidFill>
                        </a:rPr>
                        <a:t> ja </a:t>
                      </a:r>
                      <a:r>
                        <a:rPr lang="en-US" sz="1100" b="1" dirty="0" err="1">
                          <a:solidFill>
                            <a:schemeClr val="bg1"/>
                          </a:solidFill>
                        </a:rPr>
                        <a:t>jatkokäyttö</a:t>
                      </a:r>
                      <a:endParaRPr lang="en-US" sz="1100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221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221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221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06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auto"/>
                      <a:endParaRPr lang="en-US" sz="900" dirty="0">
                        <a:effectLst/>
                        <a:latin typeface="Apto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endParaRPr lang="en-US" sz="900" dirty="0">
                        <a:effectLst/>
                        <a:highlight>
                          <a:srgbClr val="7030A0"/>
                        </a:highlight>
                        <a:latin typeface="Apto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auto"/>
                      <a:endParaRPr lang="en-US" sz="900" dirty="0">
                        <a:effectLst/>
                        <a:highlight>
                          <a:srgbClr val="7030A0"/>
                        </a:highlight>
                        <a:latin typeface="Aptos" panose="020B00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endParaRPr lang="en-US" sz="900" dirty="0">
                        <a:effectLst/>
                        <a:latin typeface="Apto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63233193"/>
                  </a:ext>
                </a:extLst>
              </a:tr>
            </a:tbl>
          </a:graphicData>
        </a:graphic>
      </p:graphicFrame>
      <p:sp>
        <p:nvSpPr>
          <p:cNvPr id="4" name="Tekstiruutu 3">
            <a:extLst>
              <a:ext uri="{FF2B5EF4-FFF2-40B4-BE49-F238E27FC236}">
                <a16:creationId xmlns:a16="http://schemas.microsoft.com/office/drawing/2014/main" id="{3C0B2145-C860-C6ED-FF3F-B4CB7EBFF925}"/>
              </a:ext>
            </a:extLst>
          </p:cNvPr>
          <p:cNvSpPr txBox="1"/>
          <p:nvPr/>
        </p:nvSpPr>
        <p:spPr>
          <a:xfrm>
            <a:off x="5091237" y="6237905"/>
            <a:ext cx="7100763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i-FI" sz="1200" dirty="0"/>
              <a:t>Täytä edellisen sivun tietopallojen sisältö taulukkoon. Aseta kunnianhimoiset tavoitteet!</a:t>
            </a:r>
          </a:p>
        </p:txBody>
      </p:sp>
      <p:sp>
        <p:nvSpPr>
          <p:cNvPr id="5" name="Tekstiruutu 4">
            <a:extLst>
              <a:ext uri="{FF2B5EF4-FFF2-40B4-BE49-F238E27FC236}">
                <a16:creationId xmlns:a16="http://schemas.microsoft.com/office/drawing/2014/main" id="{4A4CBE8D-CD05-20B9-0FC2-46A5200947F4}"/>
              </a:ext>
            </a:extLst>
          </p:cNvPr>
          <p:cNvSpPr txBox="1"/>
          <p:nvPr/>
        </p:nvSpPr>
        <p:spPr>
          <a:xfrm>
            <a:off x="285226" y="6201334"/>
            <a:ext cx="609771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i-FI" b="1" dirty="0"/>
              <a:t>Kiertotalous- ja vastuullisuustoimenpiteet</a:t>
            </a:r>
          </a:p>
        </p:txBody>
      </p:sp>
    </p:spTree>
    <p:extLst>
      <p:ext uri="{BB962C8B-B14F-4D97-AF65-F5344CB8AC3E}">
        <p14:creationId xmlns:p14="http://schemas.microsoft.com/office/powerpoint/2010/main" val="157716817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val 7">
            <a:extLst>
              <a:ext uri="{FF2B5EF4-FFF2-40B4-BE49-F238E27FC236}">
                <a16:creationId xmlns:a16="http://schemas.microsoft.com/office/drawing/2014/main" id="{CDB0CF4F-2470-E203-D2A2-A6B4BE6FF4F5}"/>
              </a:ext>
            </a:extLst>
          </p:cNvPr>
          <p:cNvSpPr/>
          <p:nvPr/>
        </p:nvSpPr>
        <p:spPr>
          <a:xfrm>
            <a:off x="9537139" y="202868"/>
            <a:ext cx="645645" cy="566956"/>
          </a:xfrm>
          <a:prstGeom prst="ellipse">
            <a:avLst/>
          </a:prstGeom>
          <a:solidFill>
            <a:srgbClr val="8FB1C9"/>
          </a:solidFill>
          <a:ln>
            <a:solidFill>
              <a:srgbClr val="8FB1C9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 sz="800" b="1" dirty="0">
                <a:solidFill>
                  <a:schemeClr val="tx1"/>
                </a:solidFill>
              </a:rPr>
              <a:t>R0</a:t>
            </a:r>
            <a:endParaRPr lang="en-US" sz="800" b="1" dirty="0">
              <a:ea typeface="+mn-lt"/>
              <a:cs typeface="+mn-lt"/>
            </a:endParaRP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496FB256-4F41-39C1-F7D1-47CE7073614F}"/>
              </a:ext>
            </a:extLst>
          </p:cNvPr>
          <p:cNvSpPr/>
          <p:nvPr/>
        </p:nvSpPr>
        <p:spPr>
          <a:xfrm>
            <a:off x="9537140" y="835321"/>
            <a:ext cx="645645" cy="566956"/>
          </a:xfrm>
          <a:prstGeom prst="ellipse">
            <a:avLst/>
          </a:prstGeom>
          <a:solidFill>
            <a:srgbClr val="233D6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 sz="800" b="1" dirty="0">
                <a:solidFill>
                  <a:schemeClr val="bg1"/>
                </a:solidFill>
              </a:rPr>
              <a:t>R1</a:t>
            </a:r>
            <a:r>
              <a:rPr lang="en-US" sz="800" b="1" dirty="0">
                <a:solidFill>
                  <a:schemeClr val="tx1"/>
                </a:solidFill>
              </a:rPr>
              <a:t> </a:t>
            </a:r>
            <a:r>
              <a:rPr lang="en-US" sz="800" b="1" dirty="0">
                <a:solidFill>
                  <a:srgbClr val="333333"/>
                </a:solidFill>
                <a:ea typeface="+mn-lt"/>
                <a:cs typeface="+mn-lt"/>
              </a:rPr>
              <a:t> </a:t>
            </a:r>
            <a:endParaRPr lang="en-US" sz="800" b="1" dirty="0">
              <a:solidFill>
                <a:schemeClr val="tx1"/>
              </a:solidFill>
              <a:ea typeface="+mn-lt"/>
              <a:cs typeface="+mn-lt"/>
            </a:endParaRP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413E009E-34F5-AFA2-DCE7-F3BE317670F8}"/>
              </a:ext>
            </a:extLst>
          </p:cNvPr>
          <p:cNvSpPr/>
          <p:nvPr/>
        </p:nvSpPr>
        <p:spPr>
          <a:xfrm>
            <a:off x="9538537" y="1546590"/>
            <a:ext cx="645645" cy="566956"/>
          </a:xfrm>
          <a:prstGeom prst="ellipse">
            <a:avLst/>
          </a:prstGeom>
          <a:solidFill>
            <a:srgbClr val="8FB1C9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 sz="800" b="1" dirty="0">
                <a:solidFill>
                  <a:schemeClr val="tx1"/>
                </a:solidFill>
              </a:rPr>
              <a:t>R2 </a:t>
            </a: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715A7979-BBB2-8DA3-1F0A-96F4BC2D86E1}"/>
              </a:ext>
            </a:extLst>
          </p:cNvPr>
          <p:cNvSpPr/>
          <p:nvPr/>
        </p:nvSpPr>
        <p:spPr>
          <a:xfrm>
            <a:off x="9538537" y="2257859"/>
            <a:ext cx="645645" cy="566956"/>
          </a:xfrm>
          <a:prstGeom prst="ellipse">
            <a:avLst/>
          </a:prstGeom>
          <a:solidFill>
            <a:srgbClr val="9506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 sz="800" b="1" dirty="0">
                <a:solidFill>
                  <a:schemeClr val="bg1"/>
                </a:solidFill>
              </a:rPr>
              <a:t>R3 </a:t>
            </a: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47359032-6DC2-BD5E-9D61-E9407FDE62AF}"/>
              </a:ext>
            </a:extLst>
          </p:cNvPr>
          <p:cNvSpPr/>
          <p:nvPr/>
        </p:nvSpPr>
        <p:spPr>
          <a:xfrm>
            <a:off x="9538538" y="2945258"/>
            <a:ext cx="645645" cy="566956"/>
          </a:xfrm>
          <a:prstGeom prst="ellipse">
            <a:avLst/>
          </a:prstGeom>
          <a:solidFill>
            <a:srgbClr val="233D6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 sz="800" b="1" dirty="0">
                <a:solidFill>
                  <a:schemeClr val="bg1"/>
                </a:solidFill>
              </a:rPr>
              <a:t>R4 </a:t>
            </a:r>
            <a:endParaRPr lang="en-US" sz="800" b="1" dirty="0">
              <a:solidFill>
                <a:schemeClr val="bg1"/>
              </a:solidFill>
              <a:ea typeface="+mn-lt"/>
              <a:cs typeface="+mn-lt"/>
            </a:endParaRP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5C694849-965F-25C3-1C62-B5A3C59C1D82}"/>
              </a:ext>
            </a:extLst>
          </p:cNvPr>
          <p:cNvSpPr/>
          <p:nvPr/>
        </p:nvSpPr>
        <p:spPr>
          <a:xfrm>
            <a:off x="9538541" y="3656527"/>
            <a:ext cx="645645" cy="566956"/>
          </a:xfrm>
          <a:prstGeom prst="ellipse">
            <a:avLst/>
          </a:prstGeom>
          <a:solidFill>
            <a:srgbClr val="9506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 sz="800" b="1" dirty="0">
                <a:solidFill>
                  <a:schemeClr val="bg1"/>
                </a:solidFill>
              </a:rPr>
              <a:t>R5</a:t>
            </a:r>
            <a:endParaRPr lang="en-US" sz="800" b="1" dirty="0">
              <a:solidFill>
                <a:schemeClr val="bg1"/>
              </a:solidFill>
              <a:ea typeface="+mn-lt"/>
              <a:cs typeface="+mn-lt"/>
            </a:endParaRP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144819F7-3073-93FE-9276-E417A7529C45}"/>
              </a:ext>
            </a:extLst>
          </p:cNvPr>
          <p:cNvSpPr/>
          <p:nvPr/>
        </p:nvSpPr>
        <p:spPr>
          <a:xfrm>
            <a:off x="9538538" y="4312850"/>
            <a:ext cx="645645" cy="566956"/>
          </a:xfrm>
          <a:prstGeom prst="ellipse">
            <a:avLst/>
          </a:prstGeom>
          <a:solidFill>
            <a:srgbClr val="233D6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 sz="800" b="1" dirty="0">
                <a:solidFill>
                  <a:schemeClr val="bg1"/>
                </a:solidFill>
              </a:rPr>
              <a:t>R6</a:t>
            </a:r>
            <a:endParaRPr lang="en-US" sz="800" b="1" dirty="0">
              <a:solidFill>
                <a:schemeClr val="bg1"/>
              </a:solidFill>
              <a:ea typeface="+mn-lt"/>
              <a:cs typeface="+mn-lt"/>
            </a:endParaRP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76C63F62-71C9-43F1-D16F-2957C2F2FAE5}"/>
              </a:ext>
            </a:extLst>
          </p:cNvPr>
          <p:cNvSpPr/>
          <p:nvPr/>
        </p:nvSpPr>
        <p:spPr>
          <a:xfrm>
            <a:off x="9538538" y="4910882"/>
            <a:ext cx="645645" cy="566956"/>
          </a:xfrm>
          <a:prstGeom prst="ellipse">
            <a:avLst/>
          </a:prstGeom>
          <a:solidFill>
            <a:srgbClr val="8FB1C9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 sz="800" b="1" dirty="0">
                <a:solidFill>
                  <a:schemeClr val="tx1"/>
                </a:solidFill>
              </a:rPr>
              <a:t>R7 </a:t>
            </a:r>
            <a:endParaRPr lang="en-US" sz="800" b="1" dirty="0">
              <a:solidFill>
                <a:schemeClr val="tx1"/>
              </a:solidFill>
              <a:ea typeface="+mn-lt"/>
              <a:cs typeface="+mn-lt"/>
            </a:endParaRPr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E18DF72A-C692-6162-43F9-2FF2BE861B0A}"/>
              </a:ext>
            </a:extLst>
          </p:cNvPr>
          <p:cNvSpPr/>
          <p:nvPr/>
        </p:nvSpPr>
        <p:spPr>
          <a:xfrm>
            <a:off x="9538540" y="5567205"/>
            <a:ext cx="645645" cy="566956"/>
          </a:xfrm>
          <a:prstGeom prst="ellipse">
            <a:avLst/>
          </a:prstGeom>
          <a:solidFill>
            <a:srgbClr val="9506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 sz="800" b="1" dirty="0">
                <a:solidFill>
                  <a:schemeClr val="bg1"/>
                </a:solidFill>
              </a:rPr>
              <a:t>R8 </a:t>
            </a:r>
            <a:endParaRPr lang="en-US" sz="800" b="1" dirty="0">
              <a:solidFill>
                <a:schemeClr val="bg1"/>
              </a:solidFill>
              <a:ea typeface="+mn-lt"/>
              <a:cs typeface="+mn-lt"/>
            </a:endParaRPr>
          </a:p>
        </p:txBody>
      </p:sp>
      <p:pic>
        <p:nvPicPr>
          <p:cNvPr id="23" name="Kuva 22">
            <a:extLst>
              <a:ext uri="{FF2B5EF4-FFF2-40B4-BE49-F238E27FC236}">
                <a16:creationId xmlns:a16="http://schemas.microsoft.com/office/drawing/2014/main" id="{1D4BF729-1909-9B15-1049-C03C9EDB328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03326" y="325038"/>
            <a:ext cx="8428655" cy="5652664"/>
          </a:xfrm>
          <a:prstGeom prst="rect">
            <a:avLst/>
          </a:prstGeom>
        </p:spPr>
      </p:pic>
      <p:sp>
        <p:nvSpPr>
          <p:cNvPr id="25" name="Tekstiruutu 24">
            <a:extLst>
              <a:ext uri="{FF2B5EF4-FFF2-40B4-BE49-F238E27FC236}">
                <a16:creationId xmlns:a16="http://schemas.microsoft.com/office/drawing/2014/main" id="{D477825D-E074-D064-E14F-F5637FA999FF}"/>
              </a:ext>
            </a:extLst>
          </p:cNvPr>
          <p:cNvSpPr txBox="1"/>
          <p:nvPr/>
        </p:nvSpPr>
        <p:spPr>
          <a:xfrm>
            <a:off x="3566186" y="6084648"/>
            <a:ext cx="5797194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i-FI" sz="1200" dirty="0"/>
              <a:t>Aseta strategian eri osat taulukolle kohtaan, missä koet sen olevan toimintaasi koskien. Diagonaalinen viiva merkitsee merkittäviä toimenpidemuutoksia yritystoiminnassasi. </a:t>
            </a:r>
          </a:p>
        </p:txBody>
      </p:sp>
      <p:sp>
        <p:nvSpPr>
          <p:cNvPr id="27" name="Tekstiruutu 26">
            <a:extLst>
              <a:ext uri="{FF2B5EF4-FFF2-40B4-BE49-F238E27FC236}">
                <a16:creationId xmlns:a16="http://schemas.microsoft.com/office/drawing/2014/main" id="{E8441DA9-3C83-E79B-0CBC-6905879AF64F}"/>
              </a:ext>
            </a:extLst>
          </p:cNvPr>
          <p:cNvSpPr txBox="1"/>
          <p:nvPr/>
        </p:nvSpPr>
        <p:spPr>
          <a:xfrm>
            <a:off x="303326" y="6186986"/>
            <a:ext cx="609771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i-FI" b="1" dirty="0"/>
              <a:t>Kiertotalouden R-Strategiat</a:t>
            </a:r>
          </a:p>
        </p:txBody>
      </p:sp>
      <p:graphicFrame>
        <p:nvGraphicFramePr>
          <p:cNvPr id="6" name="Taulukko 6">
            <a:extLst>
              <a:ext uri="{FF2B5EF4-FFF2-40B4-BE49-F238E27FC236}">
                <a16:creationId xmlns:a16="http://schemas.microsoft.com/office/drawing/2014/main" id="{5534E31E-E9C4-4CF0-9773-07A3BC45E8F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98120123"/>
              </p:ext>
            </p:extLst>
          </p:nvPr>
        </p:nvGraphicFramePr>
        <p:xfrm>
          <a:off x="10184186" y="403132"/>
          <a:ext cx="1810655" cy="59029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10655">
                  <a:extLst>
                    <a:ext uri="{9D8B030D-6E8A-4147-A177-3AD203B41FA5}">
                      <a16:colId xmlns:a16="http://schemas.microsoft.com/office/drawing/2014/main" val="1923138377"/>
                    </a:ext>
                  </a:extLst>
                </a:gridCol>
              </a:tblGrid>
              <a:tr h="247890">
                <a:tc>
                  <a:txBody>
                    <a:bodyPr/>
                    <a:lstStyle/>
                    <a:p>
                      <a:pPr algn="l"/>
                      <a:r>
                        <a:rPr lang="fi-FI" sz="900" b="1" i="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R0 </a:t>
                      </a:r>
                      <a:r>
                        <a:rPr lang="fi-FI" sz="900" b="1" i="0" dirty="0" err="1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Refuse</a:t>
                      </a:r>
                      <a:r>
                        <a:rPr lang="fi-FI" sz="900" b="1" i="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– Kieltäytyminen</a:t>
                      </a:r>
                    </a:p>
                    <a:p>
                      <a:pPr algn="l"/>
                      <a:r>
                        <a:rPr lang="fi-FI" sz="900" b="0" i="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Yritys kieltäytyy tiettyjen materiaalien käytöstä kokonaan.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1811187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fi-FI" sz="900" b="1" dirty="0">
                          <a:solidFill>
                            <a:schemeClr val="tx1"/>
                          </a:solidFill>
                          <a:latin typeface="+mn-lt"/>
                        </a:rPr>
                        <a:t>R1</a:t>
                      </a:r>
                      <a:r>
                        <a:rPr lang="fi-FI" sz="900" b="1" i="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 </a:t>
                      </a:r>
                      <a:r>
                        <a:rPr lang="fi-FI" sz="900" b="1" i="0" dirty="0" err="1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Rethink</a:t>
                      </a:r>
                      <a:r>
                        <a:rPr lang="fi-FI" sz="900" b="1" i="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 – Uudelleen-ajattelu</a:t>
                      </a:r>
                      <a:endParaRPr lang="fi-FI" sz="900" b="0" i="0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  <a:p>
                      <a:pPr algn="l"/>
                      <a:r>
                        <a:rPr lang="fi-FI" sz="900" b="0" i="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Vaatteiden vuokraaminen, leasing-palvelut esimerkkeinä. </a:t>
                      </a:r>
                      <a:endParaRPr lang="fi-FI" sz="9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60425628"/>
                  </a:ext>
                </a:extLst>
              </a:tr>
              <a:tr h="493359">
                <a:tc>
                  <a:txBody>
                    <a:bodyPr/>
                    <a:lstStyle/>
                    <a:p>
                      <a:pPr algn="l"/>
                      <a:r>
                        <a:rPr lang="fi-FI" sz="900" b="1" i="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R2 </a:t>
                      </a:r>
                      <a:r>
                        <a:rPr lang="fi-FI" sz="900" b="1" i="0" dirty="0" err="1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Reduce</a:t>
                      </a:r>
                      <a:r>
                        <a:rPr lang="fi-FI" sz="900" b="1" i="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 – Vähentäminen</a:t>
                      </a:r>
                    </a:p>
                    <a:p>
                      <a:pPr algn="l"/>
                      <a:r>
                        <a:rPr lang="fi-FI" sz="900" b="0" i="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Leikkuujätteen minimoimista leikkaussuunnitelmalla, tai muuta vähentämis-toimenpidettä. </a:t>
                      </a:r>
                      <a:endParaRPr lang="fi-FI" sz="9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23392444"/>
                  </a:ext>
                </a:extLst>
              </a:tr>
              <a:tr h="514621">
                <a:tc>
                  <a:txBody>
                    <a:bodyPr/>
                    <a:lstStyle/>
                    <a:p>
                      <a:pPr algn="l"/>
                      <a:r>
                        <a:rPr lang="fi-FI" sz="900" b="1" i="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R3 </a:t>
                      </a:r>
                      <a:r>
                        <a:rPr lang="fi-FI" sz="900" b="1" i="0" dirty="0" err="1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Reuse</a:t>
                      </a:r>
                      <a:r>
                        <a:rPr lang="fi-FI" sz="900" b="1" i="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 – Uudelleenkäyttö</a:t>
                      </a:r>
                      <a:endParaRPr lang="fi-FI" sz="900" b="0" i="0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  <a:p>
                      <a:pPr algn="l"/>
                      <a:r>
                        <a:rPr lang="fi-FI" sz="900" b="0" i="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Olemassa olevat tuotteet voidaan myydä eteenpäin, lahjoittaa hyvän-tekeväisyyteen tai käyttää toisaalla. </a:t>
                      </a:r>
                      <a:endParaRPr lang="fi-FI" sz="9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3372593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fi-FI" sz="900" b="1" i="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R4 </a:t>
                      </a:r>
                      <a:r>
                        <a:rPr lang="fi-FI" sz="900" b="1" i="0" dirty="0" err="1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Repair</a:t>
                      </a:r>
                      <a:r>
                        <a:rPr lang="fi-FI" sz="900" b="1" i="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 – Korjaaminen</a:t>
                      </a:r>
                    </a:p>
                    <a:p>
                      <a:pPr algn="l"/>
                      <a:r>
                        <a:rPr lang="fi-FI" sz="900" b="0" i="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Vaatteiden korjausompelu.</a:t>
                      </a:r>
                      <a:endParaRPr lang="fi-FI" sz="9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4987733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fi-FI" sz="900" b="1" i="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R5 </a:t>
                      </a:r>
                      <a:r>
                        <a:rPr lang="fi-FI" sz="900" b="1" i="0" dirty="0" err="1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Recover</a:t>
                      </a:r>
                      <a:r>
                        <a:rPr lang="fi-FI" sz="900" b="1" i="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–Palauttaminen</a:t>
                      </a:r>
                    </a:p>
                    <a:p>
                      <a:pPr algn="l"/>
                      <a:r>
                        <a:rPr lang="fi-FI" sz="900" b="0" i="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Materiaalien eroteltavuus niin, että elinkaaren lopussa tuotteen osat voidaan helposti erotella ja tarvittaessa kierrättää.</a:t>
                      </a:r>
                      <a:endParaRPr lang="fi-FI" sz="9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3383519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fi-FI" sz="900" b="1" i="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R6 </a:t>
                      </a:r>
                      <a:r>
                        <a:rPr lang="fi-FI" sz="900" b="1" i="0" dirty="0" err="1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Refurbish</a:t>
                      </a:r>
                      <a:r>
                        <a:rPr lang="fi-FI" sz="900" b="1" i="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–Kunnostaminen</a:t>
                      </a:r>
                    </a:p>
                    <a:p>
                      <a:pPr algn="l"/>
                      <a:r>
                        <a:rPr lang="fi-FI" sz="900" b="0" i="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Vanhentuneen tuotteen kunnostaminen nykypäivään.</a:t>
                      </a:r>
                      <a:endParaRPr lang="fi-FI" sz="9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05025705"/>
                  </a:ext>
                </a:extLst>
              </a:tr>
              <a:tr h="206167">
                <a:tc>
                  <a:txBody>
                    <a:bodyPr/>
                    <a:lstStyle/>
                    <a:p>
                      <a:pPr algn="l"/>
                      <a:r>
                        <a:rPr lang="fi-FI" sz="900" b="1" i="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R7 </a:t>
                      </a:r>
                      <a:r>
                        <a:rPr lang="fi-FI" sz="900" b="1" i="0" dirty="0" err="1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Repurpose</a:t>
                      </a:r>
                      <a:r>
                        <a:rPr lang="fi-FI" sz="900" b="1" i="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 – Uusiokäyttö</a:t>
                      </a:r>
                    </a:p>
                    <a:p>
                      <a:pPr algn="l"/>
                      <a:r>
                        <a:rPr lang="fi-FI" sz="900" b="0" i="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Toisen yrityksen tai omasta toiminnasta syntyvän sivuvirran käyttäminen tuotteissa materiaalina. </a:t>
                      </a:r>
                      <a:endParaRPr lang="fi-FI" sz="9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0340738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fi-FI" sz="900" b="1" i="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R8 </a:t>
                      </a:r>
                      <a:r>
                        <a:rPr lang="fi-FI" sz="900" b="1" i="0" dirty="0" err="1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Recycle</a:t>
                      </a:r>
                      <a:r>
                        <a:rPr lang="fi-FI" sz="900" b="1" i="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  –Kierrätys</a:t>
                      </a:r>
                    </a:p>
                    <a:p>
                      <a:pPr algn="l"/>
                      <a:r>
                        <a:rPr lang="fi-FI" sz="900" b="0" i="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Käytöstä poistuvien tuotteiden tai jätteen oikeaoppinen kierrättäminen.</a:t>
                      </a:r>
                    </a:p>
                    <a:p>
                      <a:endParaRPr lang="fi-FI" sz="9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181766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5272477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F5D36A68-1B00-1C44-49A5-1BB7D9A835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4987247" cy="1325563"/>
          </a:xfrm>
        </p:spPr>
        <p:txBody>
          <a:bodyPr>
            <a:normAutofit/>
          </a:bodyPr>
          <a:lstStyle/>
          <a:p>
            <a:r>
              <a:rPr lang="fi-FI" sz="3200" dirty="0"/>
              <a:t>Työkalun suunnittelussa käytetyt lähteet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D3C25DE6-D277-AA0E-BD9B-36231C27058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199" y="1825625"/>
            <a:ext cx="6014663" cy="4351338"/>
          </a:xfrm>
        </p:spPr>
        <p:txBody>
          <a:bodyPr>
            <a:normAutofit fontScale="47500" lnSpcReduction="20000"/>
          </a:bodyPr>
          <a:lstStyle/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fi-FI" sz="1800" kern="100" dirty="0">
                <a:solidFill>
                  <a:srgbClr val="0563C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2"/>
              </a:rPr>
              <a:t>https://kiertotaloussuomi.fi/blogit/2023/06/27/kiertotalousratkaisuja-tulee-arvioida-tapauskohtaisesti/</a:t>
            </a:r>
            <a:endParaRPr lang="fi-FI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fi-FI" sz="1800" kern="100" dirty="0">
                <a:solidFill>
                  <a:srgbClr val="0563C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3"/>
              </a:rPr>
              <a:t>https://hiilineutraalipohjoissavo.fi/ilmastotyo/ilmastotiekartta/</a:t>
            </a:r>
            <a:endParaRPr lang="fi-FI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fi-FI" sz="1800" kern="100" dirty="0">
                <a:solidFill>
                  <a:srgbClr val="0563C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4"/>
              </a:rPr>
              <a:t>https://sio.fi/fi/blogi/sanoista-tekoihin-r-strategiat-suunnittelun-tueksi/</a:t>
            </a:r>
            <a:endParaRPr lang="fi-FI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fi-FI" sz="1800" kern="100" dirty="0">
                <a:solidFill>
                  <a:srgbClr val="0563C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5"/>
              </a:rPr>
              <a:t>https://www.stjm.fi/uutiset/suomen-tekstiili-muoti-ryn-nakemyksia-eun-uudesta-tekstiilistrategiasta/</a:t>
            </a:r>
            <a:endParaRPr lang="fi-FI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fi-FI" sz="1800" kern="100" dirty="0">
                <a:solidFill>
                  <a:srgbClr val="0563C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6"/>
              </a:rPr>
              <a:t>https://kiertotaloussuomi.fi/taito-ja-tyokalut/kiertotalouden-tiekartat/</a:t>
            </a:r>
            <a:endParaRPr lang="fi-FI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fi-FI" sz="1800" kern="100" dirty="0">
                <a:solidFill>
                  <a:srgbClr val="0563C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7"/>
              </a:rPr>
              <a:t>https://fisunetwork.fi/tuki-fisu-kunnille/tiekartat/</a:t>
            </a:r>
            <a:endParaRPr lang="fi-FI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fi-FI" sz="1800" kern="100" dirty="0">
                <a:solidFill>
                  <a:srgbClr val="0563C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8"/>
              </a:rPr>
              <a:t>https://media.sitra.fi/app/uploads/2022/09/sitra-circular-innovation-and-ecodesign-in-the-textiles-sector.pdf</a:t>
            </a:r>
            <a:endParaRPr lang="fi-FI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fi-FI" sz="1800" kern="100" dirty="0">
                <a:solidFill>
                  <a:srgbClr val="0563C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9"/>
              </a:rPr>
              <a:t>https://www.stjm.fi/wp-content/uploads/2022/10/20221011_Teknisten_tekstiilien_nykytila_ja_kasvu-selvitys_FINAL.pdf</a:t>
            </a:r>
            <a:endParaRPr lang="fi-FI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fi-FI" sz="1800" kern="100" dirty="0">
                <a:solidFill>
                  <a:srgbClr val="0563C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10"/>
              </a:rPr>
              <a:t>https://www.stjm.fi/wp-content/uploads/2022/05/Tekstiili-ja-muotialan-kasvun-paikat-raportti.pdf</a:t>
            </a:r>
            <a:endParaRPr lang="fi-FI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fi-FI" sz="1800" kern="100" dirty="0">
                <a:solidFill>
                  <a:srgbClr val="0563C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11"/>
              </a:rPr>
              <a:t>https://environment.ec.europa.eu/document/download/74126c90-5cbf-46d0-ab6b-60878644b395_en?filename=COM_2022_141_1_EN_ACT_part1_v8.pdf</a:t>
            </a:r>
            <a:endParaRPr lang="fi-FI" sz="1800" kern="100" dirty="0">
              <a:solidFill>
                <a:srgbClr val="0563C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endParaRPr lang="fi-FI" sz="1800" kern="100" dirty="0">
              <a:solidFill>
                <a:srgbClr val="0563C1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fi-FI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Kuvat: Adobe </a:t>
            </a:r>
            <a:r>
              <a:rPr lang="fi-FI" sz="18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Stock</a:t>
            </a:r>
            <a:r>
              <a:rPr lang="fi-FI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 marL="0" indent="0">
              <a:buNone/>
            </a:pPr>
            <a:endParaRPr lang="fi-FI" dirty="0"/>
          </a:p>
        </p:txBody>
      </p:sp>
      <p:pic>
        <p:nvPicPr>
          <p:cNvPr id="6" name="Kuva 5" descr="Kuva, joka sisältää kohteen vaate, henkilö, sisä-, insinööritieteet&#10;&#10;Kuvaus luotu automaattisesti">
            <a:extLst>
              <a:ext uri="{FF2B5EF4-FFF2-40B4-BE49-F238E27FC236}">
                <a16:creationId xmlns:a16="http://schemas.microsoft.com/office/drawing/2014/main" id="{50CC09EE-A549-4679-4EFA-9C2540793C36}"/>
              </a:ext>
            </a:extLst>
          </p:cNvPr>
          <p:cNvPicPr>
            <a:picLocks noChangeAspect="1"/>
          </p:cNvPicPr>
          <p:nvPr/>
        </p:nvPicPr>
        <p:blipFill rotWithShape="1"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371" r="26204"/>
          <a:stretch/>
        </p:blipFill>
        <p:spPr>
          <a:xfrm>
            <a:off x="7027526" y="0"/>
            <a:ext cx="51816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082464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 Theme">
      <a:majorFont>
        <a:latin typeface="Aptos Display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ptos" panose="020B0004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Asiakirja" ma:contentTypeID="0x01010088C470F4A026B747B79C19A4E22CC6BC" ma:contentTypeVersion="15" ma:contentTypeDescription="Luo uusi asiakirja." ma:contentTypeScope="" ma:versionID="556b92bbfd15e300eeb7d22196729c07">
  <xsd:schema xmlns:xsd="http://www.w3.org/2001/XMLSchema" xmlns:xs="http://www.w3.org/2001/XMLSchema" xmlns:p="http://schemas.microsoft.com/office/2006/metadata/properties" xmlns:ns2="e4ebd041-a34e-4e68-817c-8de1d06c4b77" xmlns:ns3="6baa9d18-a72c-4fd2-b0a0-fe2c5706a77d" targetNamespace="http://schemas.microsoft.com/office/2006/metadata/properties" ma:root="true" ma:fieldsID="7ffc4107fbf2cbc217162d3af16e1d8a" ns2:_="" ns3:_="">
    <xsd:import namespace="e4ebd041-a34e-4e68-817c-8de1d06c4b77"/>
    <xsd:import namespace="6baa9d18-a72c-4fd2-b0a0-fe2c5706a77d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3:SharedWithUsers" minOccurs="0"/>
                <xsd:element ref="ns3:SharedWithDetails" minOccurs="0"/>
                <xsd:element ref="ns2:lcf76f155ced4ddcb4097134ff3c332f" minOccurs="0"/>
                <xsd:element ref="ns3:TaxCatchAll" minOccurs="0"/>
                <xsd:element ref="ns2:MediaServiceObjectDetectorVersions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ServiceOCR" minOccurs="0"/>
                <xsd:element ref="ns2:MediaLengthInSeconds" minOccurs="0"/>
                <xsd:element ref="ns2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4ebd041-a34e-4e68-817c-8de1d06c4b77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lcf76f155ced4ddcb4097134ff3c332f" ma:index="14" nillable="true" ma:taxonomy="true" ma:internalName="lcf76f155ced4ddcb4097134ff3c332f" ma:taxonomyFieldName="MediaServiceImageTags" ma:displayName="Kuvien tunnisteet" ma:readOnly="false" ma:fieldId="{5cf76f15-5ced-4ddc-b409-7134ff3c332f}" ma:taxonomyMulti="true" ma:sspId="27ee12cc-49ea-458b-8a70-8770974bc7ec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16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9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OCR" ma:index="20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LengthInSeconds" ma:index="21" nillable="true" ma:displayName="MediaLengthInSeconds" ma:hidden="true" ma:internalName="MediaLengthInSeconds" ma:readOnly="true">
      <xsd:simpleType>
        <xsd:restriction base="dms:Unknown"/>
      </xsd:simpleType>
    </xsd:element>
    <xsd:element name="MediaServiceLocation" ma:index="22" nillable="true" ma:displayName="Location" ma:indexed="true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baa9d18-a72c-4fd2-b0a0-fe2c5706a77d" elementFormDefault="qualified">
    <xsd:import namespace="http://schemas.microsoft.com/office/2006/documentManagement/types"/>
    <xsd:import namespace="http://schemas.microsoft.com/office/infopath/2007/PartnerControls"/>
    <xsd:element name="SharedWithUsers" ma:index="11" nillable="true" ma:displayName="Jaettu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2" nillable="true" ma:displayName="Jakamisen tiedot" ma:internalName="SharedWithDetails" ma:readOnly="true">
      <xsd:simpleType>
        <xsd:restriction base="dms:Note">
          <xsd:maxLength value="255"/>
        </xsd:restriction>
      </xsd:simpleType>
    </xsd:element>
    <xsd:element name="TaxCatchAll" ma:index="15" nillable="true" ma:displayName="Taxonomy Catch All Column" ma:hidden="true" ma:list="{2bdc10e8-9d2b-4c84-813d-179d163cc825}" ma:internalName="TaxCatchAll" ma:showField="CatchAllData" ma:web="6baa9d18-a72c-4fd2-b0a0-fe2c5706a77d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Sisältölaji"/>
        <xsd:element ref="dc:title" minOccurs="0" maxOccurs="1" ma:index="4" ma:displayName="Otsikk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D84B431A-9EE9-45C4-9ADD-40677201ED90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F911774F-F093-419D-BA9F-D5AF7169E801}">
  <ds:schemaRefs>
    <ds:schemaRef ds:uri="6baa9d18-a72c-4fd2-b0a0-fe2c5706a77d"/>
    <ds:schemaRef ds:uri="e4ebd041-a34e-4e68-817c-8de1d06c4b77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345</TotalTime>
  <Words>942</Words>
  <Application>Microsoft Office PowerPoint</Application>
  <PresentationFormat>Laajakuva</PresentationFormat>
  <Paragraphs>158</Paragraphs>
  <Slides>7</Slides>
  <Notes>2</Notes>
  <HiddenSlides>0</HiddenSlides>
  <MMClips>0</MMClips>
  <ScaleCrop>false</ScaleCrop>
  <HeadingPairs>
    <vt:vector size="6" baseType="variant">
      <vt:variant>
        <vt:lpstr>Käytetyt fontit</vt:lpstr>
      </vt:variant>
      <vt:variant>
        <vt:i4>4</vt:i4>
      </vt:variant>
      <vt:variant>
        <vt:lpstr>Teema</vt:lpstr>
      </vt:variant>
      <vt:variant>
        <vt:i4>1</vt:i4>
      </vt:variant>
      <vt:variant>
        <vt:lpstr>Dian otsikot</vt:lpstr>
      </vt:variant>
      <vt:variant>
        <vt:i4>7</vt:i4>
      </vt:variant>
    </vt:vector>
  </HeadingPairs>
  <TitlesOfParts>
    <vt:vector size="12" baseType="lpstr">
      <vt:lpstr>Aptos</vt:lpstr>
      <vt:lpstr>Aptos Display</vt:lpstr>
      <vt:lpstr>Arial</vt:lpstr>
      <vt:lpstr>Calibri</vt:lpstr>
      <vt:lpstr>office theme</vt:lpstr>
      <vt:lpstr>Tekstiilialan yritysten tiekartta kiertotalouteen -työkalu</vt:lpstr>
      <vt:lpstr>Tekstiilialan yritysten kiertotalous - tiekarttatyökalu</vt:lpstr>
      <vt:lpstr>PowerPoint-esitys</vt:lpstr>
      <vt:lpstr>PowerPoint-esitys</vt:lpstr>
      <vt:lpstr>PowerPoint-esitys</vt:lpstr>
      <vt:lpstr>PowerPoint-esitys</vt:lpstr>
      <vt:lpstr>Työkalun suunnittelussa käytetyt lähteet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Mirka Tuovinen</dc:creator>
  <cp:lastModifiedBy>Eeva Käärmekallio</cp:lastModifiedBy>
  <cp:revision>39</cp:revision>
  <dcterms:created xsi:type="dcterms:W3CDTF">2024-06-11T12:53:56Z</dcterms:created>
  <dcterms:modified xsi:type="dcterms:W3CDTF">2025-01-24T10:50:26Z</dcterms:modified>
</cp:coreProperties>
</file>